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6"/>
  </p:notesMasterIdLst>
  <p:sldIdLst>
    <p:sldId id="256" r:id="rId5"/>
    <p:sldId id="556"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04" r:id="rId42"/>
    <p:sldId id="605" r:id="rId43"/>
    <p:sldId id="495" r:id="rId44"/>
    <p:sldId id="454" r:id="rId4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4" d="100"/>
          <a:sy n="94" d="100"/>
        </p:scale>
        <p:origin x="134" y="8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730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373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7026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6853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/Demo1</a:t>
            </a:r>
            <a:r>
              <a:rPr lang="en-US" baseline="0" dirty="0" smtClean="0"/>
              <a:t> folder from readiness kit for steps of this demo. </a:t>
            </a:r>
          </a:p>
          <a:p>
            <a:r>
              <a:rPr lang="en-US" baseline="0" dirty="0" smtClean="0"/>
              <a:t>To watch a recorded version of this demo see </a:t>
            </a:r>
            <a:r>
              <a:rPr lang="en-US" b="1" baseline="0" dirty="0" smtClean="0"/>
              <a:t>http://channel9.msdn.com/Events/Build/2014/3-610?#time=9m24s</a:t>
            </a:r>
          </a:p>
          <a:p>
            <a:endParaRPr lang="en-US" b="1" baseline="0" dirty="0" smtClean="0"/>
          </a:p>
          <a:p>
            <a:r>
              <a:rPr lang="en-US" sz="1200" b="1" i="0" kern="1200" dirty="0" smtClean="0">
                <a:solidFill>
                  <a:schemeClr val="tx1"/>
                </a:solidFill>
                <a:effectLst/>
                <a:latin typeface="+mn-lt"/>
                <a:ea typeface="+mn-ea"/>
                <a:cs typeface="+mn-cs"/>
              </a:rPr>
              <a:t>Upload, encode and playback in portal</a:t>
            </a:r>
          </a:p>
          <a:p>
            <a:r>
              <a:rPr lang="en-US" sz="1200" b="0" i="0" kern="1200" dirty="0" smtClean="0">
                <a:solidFill>
                  <a:schemeClr val="tx1"/>
                </a:solidFill>
                <a:effectLst/>
                <a:latin typeface="+mn-lt"/>
                <a:ea typeface="+mn-ea"/>
                <a:cs typeface="+mn-cs"/>
              </a:rPr>
              <a:t>1. In the management portal show the +New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for creating media services</a:t>
            </a:r>
          </a:p>
          <a:p>
            <a:r>
              <a:rPr lang="en-US" sz="1200" b="0" i="0" kern="1200" dirty="0" smtClean="0">
                <a:solidFill>
                  <a:schemeClr val="tx1"/>
                </a:solidFill>
                <a:effectLst/>
                <a:latin typeface="+mn-lt"/>
                <a:ea typeface="+mn-ea"/>
                <a:cs typeface="+mn-cs"/>
              </a:rPr>
              <a:t>2. Flip to existing media services instance</a:t>
            </a:r>
          </a:p>
          <a:p>
            <a:r>
              <a:rPr lang="en-US" sz="1200" b="0" i="0" kern="1200" dirty="0" smtClean="0">
                <a:solidFill>
                  <a:schemeClr val="tx1"/>
                </a:solidFill>
                <a:effectLst/>
                <a:latin typeface="+mn-lt"/>
                <a:ea typeface="+mn-ea"/>
                <a:cs typeface="+mn-cs"/>
              </a:rPr>
              <a:t>3. Click into the media service, select the content Tab</a:t>
            </a:r>
          </a:p>
          <a:p>
            <a:r>
              <a:rPr lang="en-US" sz="1200" b="0" i="0" kern="1200" dirty="0" smtClean="0">
                <a:solidFill>
                  <a:schemeClr val="tx1"/>
                </a:solidFill>
                <a:effectLst/>
                <a:latin typeface="+mn-lt"/>
                <a:ea typeface="+mn-ea"/>
                <a:cs typeface="+mn-cs"/>
              </a:rPr>
              <a:t>4. Press Upload in the command bar</a:t>
            </a:r>
          </a:p>
          <a:p>
            <a:r>
              <a:rPr lang="en-US" sz="1200" b="0" i="0" kern="1200" dirty="0" smtClean="0">
                <a:solidFill>
                  <a:schemeClr val="tx1"/>
                </a:solidFill>
                <a:effectLst/>
                <a:latin typeface="+mn-lt"/>
                <a:ea typeface="+mn-ea"/>
                <a:cs typeface="+mn-cs"/>
              </a:rPr>
              <a:t>5. Select a file and click ok</a:t>
            </a:r>
          </a:p>
          <a:p>
            <a:r>
              <a:rPr lang="en-US" sz="1200" b="0" i="0" kern="1200" dirty="0" smtClean="0">
                <a:solidFill>
                  <a:schemeClr val="tx1"/>
                </a:solidFill>
                <a:effectLst/>
                <a:latin typeface="+mn-lt"/>
                <a:ea typeface="+mn-ea"/>
                <a:cs typeface="+mn-cs"/>
              </a:rPr>
              <a:t>6. Once source video is uploaded, click encode in the command bar</a:t>
            </a:r>
          </a:p>
          <a:p>
            <a:r>
              <a:rPr lang="en-US" sz="1200" b="0" i="0" kern="1200" dirty="0" smtClean="0">
                <a:solidFill>
                  <a:schemeClr val="tx1"/>
                </a:solidFill>
                <a:effectLst/>
                <a:latin typeface="+mn-lt"/>
                <a:ea typeface="+mn-ea"/>
                <a:cs typeface="+mn-cs"/>
              </a:rPr>
              <a:t>7. Select Preset drop down Playback via HTML5 (IE/Chrome/Safari)</a:t>
            </a:r>
          </a:p>
          <a:p>
            <a:r>
              <a:rPr lang="en-US" sz="1200" b="0" i="0" kern="1200" dirty="0" smtClean="0">
                <a:solidFill>
                  <a:schemeClr val="tx1"/>
                </a:solidFill>
                <a:effectLst/>
                <a:latin typeface="+mn-lt"/>
                <a:ea typeface="+mn-ea"/>
                <a:cs typeface="+mn-cs"/>
              </a:rPr>
              <a:t>8. Once encoding job is done, click Publish in the command bar</a:t>
            </a:r>
          </a:p>
          <a:p>
            <a:r>
              <a:rPr lang="en-US" sz="1200" b="0" i="0" kern="1200" dirty="0" smtClean="0">
                <a:solidFill>
                  <a:schemeClr val="tx1"/>
                </a:solidFill>
                <a:effectLst/>
                <a:latin typeface="+mn-lt"/>
                <a:ea typeface="+mn-ea"/>
                <a:cs typeface="+mn-cs"/>
              </a:rPr>
              <a:t>9. Once published click Play in the command </a:t>
            </a:r>
            <a:r>
              <a:rPr lang="en-US" sz="1200" b="0" i="0" kern="1200" dirty="0" err="1" smtClean="0">
                <a:solidFill>
                  <a:schemeClr val="tx1"/>
                </a:solidFill>
                <a:effectLst/>
                <a:latin typeface="+mn-lt"/>
                <a:ea typeface="+mn-ea"/>
                <a:cs typeface="+mn-cs"/>
              </a:rPr>
              <a:t>ba</a:t>
            </a:r>
            <a:endParaRPr lang="en-US" sz="1200" b="0"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33966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10730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39321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demo is available</a:t>
            </a:r>
            <a:r>
              <a:rPr lang="en-US" baseline="0" dirty="0" smtClean="0"/>
              <a:t> </a:t>
            </a:r>
            <a:r>
              <a:rPr lang="en-US" dirty="0" smtClean="0"/>
              <a:t>in the /Demo2</a:t>
            </a:r>
            <a:r>
              <a:rPr lang="en-US" baseline="0" dirty="0" smtClean="0"/>
              <a:t> folder of the readiness kit.</a:t>
            </a: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Pre-</a:t>
            </a:r>
            <a:r>
              <a:rPr lang="en-US" sz="1200" b="1"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Follow steps in top of </a:t>
            </a:r>
            <a:r>
              <a:rPr lang="en-US" sz="1200" b="0" i="0" kern="1200" dirty="0" err="1" smtClean="0">
                <a:solidFill>
                  <a:schemeClr val="tx1"/>
                </a:solidFill>
                <a:effectLst/>
                <a:latin typeface="+mn-lt"/>
                <a:ea typeface="+mn-ea"/>
                <a:cs typeface="+mn-cs"/>
              </a:rPr>
              <a:t>program.cs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Delivery</a:t>
            </a:r>
            <a:r>
              <a:rPr lang="en-US" sz="1200" b="0" i="0" kern="1200" dirty="0" smtClean="0">
                <a:solidFill>
                  <a:schemeClr val="tx1"/>
                </a:solidFill>
                <a:effectLst/>
                <a:latin typeface="+mn-lt"/>
                <a:ea typeface="+mn-ea"/>
                <a:cs typeface="+mn-cs"/>
              </a:rPr>
              <a:t> Refer to recorded version of demo - </a:t>
            </a:r>
            <a:r>
              <a:rPr lang="en-US" sz="1200" b="1" i="0" kern="1200" dirty="0" smtClean="0">
                <a:solidFill>
                  <a:schemeClr val="tx1"/>
                </a:solidFill>
                <a:effectLst/>
                <a:latin typeface="+mn-lt"/>
                <a:ea typeface="+mn-ea"/>
                <a:cs typeface="+mn-cs"/>
              </a:rPr>
              <a:t>http://channel9.msdn.com/Events/Build/2014/3-610?#time=15m34s</a:t>
            </a: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Note:</a:t>
            </a:r>
            <a:endParaRPr lang="en-US" sz="1200" b="0" i="0" kern="1200" dirty="0" smtClean="0">
              <a:solidFill>
                <a:schemeClr val="tx1"/>
              </a:solidFill>
              <a:effectLst/>
              <a:latin typeface="+mn-lt"/>
              <a:ea typeface="+mn-ea"/>
              <a:cs typeface="+mn-cs"/>
            </a:endParaRPr>
          </a:p>
          <a:p>
            <a:pPr marL="685800" lvl="1" indent="-228600">
              <a:buAutoNum type="alphaLcParenR"/>
            </a:pPr>
            <a:r>
              <a:rPr lang="en-US" sz="1200" b="0" i="0" kern="1200" dirty="0" smtClean="0">
                <a:solidFill>
                  <a:schemeClr val="tx1"/>
                </a:solidFill>
                <a:effectLst/>
                <a:latin typeface="+mn-lt"/>
                <a:ea typeface="+mn-ea"/>
                <a:cs typeface="+mn-cs"/>
              </a:rPr>
              <a:t>Instead of using the custom website player. once encoding and publish is done you can watch the video directly from within the portal on the Content Tab click play</a:t>
            </a:r>
          </a:p>
          <a:p>
            <a:pPr marL="685800" marR="0" lvl="1"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smtClean="0">
                <a:solidFill>
                  <a:srgbClr val="FFC000"/>
                </a:solidFill>
                <a:latin typeface="Calibri" panose="020F0502020204030204" pitchFamily="34" charset="0"/>
              </a:rPr>
              <a:t>You need to have at least 1 reserved streaming unit to enable dynamic packaging!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9907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430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7721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http://msdn.microsoft.com/en-us/library/dn189154.aspx</a:t>
            </a:r>
          </a:p>
          <a:p>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Show the MediaEncryptor_PlayReadyProtectyion.xml. Call out the </a:t>
            </a:r>
            <a:r>
              <a:rPr lang="en-US" sz="1200" kern="1200" dirty="0" err="1" smtClean="0">
                <a:solidFill>
                  <a:schemeClr val="tx1"/>
                </a:solidFill>
                <a:latin typeface="+mn-lt"/>
                <a:ea typeface="+mn-ea"/>
                <a:cs typeface="+mn-cs"/>
              </a:rPr>
              <a:t>licenseAcquisitionUrl</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querystring</a:t>
            </a:r>
            <a:r>
              <a:rPr lang="en-US" sz="1200" kern="1200" baseline="0" dirty="0" smtClean="0">
                <a:solidFill>
                  <a:schemeClr val="tx1"/>
                </a:solidFill>
                <a:latin typeface="+mn-lt"/>
                <a:ea typeface="+mn-ea"/>
                <a:cs typeface="+mn-cs"/>
              </a:rPr>
              <a:t> parameters of this</a:t>
            </a:r>
            <a:endParaRPr lang="en-US" dirty="0" smtClean="0"/>
          </a:p>
          <a:p>
            <a:pPr marL="228600" indent="-228600">
              <a:buAutoNum type="arabicPeriod"/>
            </a:pPr>
            <a:r>
              <a:rPr lang="en-US" dirty="0" smtClean="0"/>
              <a:t>Run</a:t>
            </a:r>
            <a:r>
              <a:rPr lang="en-US" baseline="0" dirty="0" smtClean="0"/>
              <a:t> demo code until endpoints are printed to console</a:t>
            </a:r>
          </a:p>
          <a:p>
            <a:pPr marL="228600" indent="-228600">
              <a:buAutoNum type="arabicPeriod"/>
            </a:pPr>
            <a:r>
              <a:rPr lang="en-US" baseline="0" dirty="0" smtClean="0"/>
              <a:t>Open </a:t>
            </a:r>
            <a:r>
              <a:rPr lang="en-US" sz="1200" kern="1200" dirty="0" smtClean="0">
                <a:solidFill>
                  <a:schemeClr val="tx1"/>
                </a:solidFill>
                <a:latin typeface="+mn-lt"/>
                <a:ea typeface="+mn-ea"/>
                <a:cs typeface="+mn-cs"/>
              </a:rPr>
              <a:t>http://dashif.org/reference/players/javascript/</a:t>
            </a:r>
            <a:endParaRPr lang="en-US" baseline="0" dirty="0" smtClean="0"/>
          </a:p>
          <a:p>
            <a:pPr marL="228600" indent="-228600">
              <a:buAutoNum type="arabicPeriod"/>
            </a:pPr>
            <a:r>
              <a:rPr lang="en-US" baseline="0" dirty="0" smtClean="0"/>
              <a:t>Run Fiddler</a:t>
            </a:r>
          </a:p>
          <a:p>
            <a:pPr marL="228600" indent="-228600">
              <a:buAutoNum type="arabicPeriod"/>
            </a:pPr>
            <a:r>
              <a:rPr lang="en-US" baseline="0" dirty="0" smtClean="0"/>
              <a:t>Take mpeg dash </a:t>
            </a:r>
            <a:r>
              <a:rPr lang="en-US" baseline="0" dirty="0" err="1" smtClean="0"/>
              <a:t>url</a:t>
            </a:r>
            <a:r>
              <a:rPr lang="en-US" baseline="0" dirty="0" smtClean="0"/>
              <a:t> from console app and put in dashif.org and play</a:t>
            </a:r>
          </a:p>
          <a:p>
            <a:pPr marL="228600" indent="-228600">
              <a:buAutoNum type="arabicPeriod"/>
            </a:pPr>
            <a:r>
              <a:rPr lang="en-US" baseline="0" dirty="0" smtClean="0"/>
              <a:t>Observe video stops after a few seconds</a:t>
            </a:r>
          </a:p>
          <a:p>
            <a:pPr marL="228600" indent="-228600">
              <a:buAutoNum type="arabicPeriod"/>
            </a:pPr>
            <a:r>
              <a:rPr lang="en-US" baseline="0" dirty="0" smtClean="0"/>
              <a:t>Show manifest in fiddler and that it now has protected content sections</a:t>
            </a:r>
          </a:p>
          <a:p>
            <a:pPr marL="228600" indent="-228600">
              <a:buAutoNum type="arabicPeriod"/>
            </a:pPr>
            <a:r>
              <a:rPr lang="en-US" baseline="0" dirty="0" smtClean="0"/>
              <a:t>Show that request is going outbound to test </a:t>
            </a:r>
            <a:r>
              <a:rPr lang="en-US" baseline="0" dirty="0" err="1" smtClean="0"/>
              <a:t>playready</a:t>
            </a:r>
            <a:r>
              <a:rPr lang="en-US" baseline="0" dirty="0" smtClean="0"/>
              <a:t> license server </a:t>
            </a:r>
            <a:r>
              <a:rPr lang="en-US" sz="1200" kern="1200" dirty="0" smtClean="0">
                <a:solidFill>
                  <a:schemeClr val="tx1"/>
                </a:solidFill>
                <a:latin typeface="+mn-lt"/>
                <a:ea typeface="+mn-ea"/>
                <a:cs typeface="+mn-cs"/>
              </a:rPr>
              <a:t>playready.directtaps.net</a:t>
            </a:r>
          </a:p>
          <a:p>
            <a:pPr marL="228600" indent="-228600">
              <a:buAutoNum type="arabicPeriod"/>
            </a:pPr>
            <a:endParaRPr lang="en-US" sz="1200" kern="1200" baseline="0" dirty="0" smtClean="0">
              <a:solidFill>
                <a:schemeClr val="tx1"/>
              </a:solidFill>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34612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54026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3083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521915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Scale</a:t>
            </a:r>
          </a:p>
          <a:p>
            <a:pPr marL="285750" indent="-285750">
              <a:buFont typeface="Arial" panose="020B0604020202020204" pitchFamily="34" charset="0"/>
              <a:buChar char="•"/>
            </a:pPr>
            <a:r>
              <a:rPr lang="en-US" dirty="0" smtClean="0"/>
              <a:t>Global</a:t>
            </a:r>
          </a:p>
          <a:p>
            <a:pPr marL="285750" indent="-285750">
              <a:buFont typeface="Arial" panose="020B0604020202020204" pitchFamily="34" charset="0"/>
              <a:buChar char="•"/>
            </a:pPr>
            <a:r>
              <a:rPr lang="en-US" dirty="0" smtClean="0"/>
              <a:t>Etc.</a:t>
            </a:r>
          </a:p>
          <a:p>
            <a:pPr marL="573088" indent="-573088">
              <a:buNone/>
            </a:pPr>
            <a:r>
              <a:rPr lang="en-US" dirty="0" smtClean="0">
                <a:sym typeface="Wingdings" panose="05000000000000000000" pitchFamily="2" charset="2"/>
              </a:rPr>
              <a:t> </a:t>
            </a:r>
            <a:r>
              <a:rPr lang="en-US" dirty="0" smtClean="0"/>
              <a:t>Sochi website - # of requests per day, # of cores, did not go down</a:t>
            </a:r>
          </a:p>
          <a:p>
            <a:pPr marL="573088" indent="-573088">
              <a:buNone/>
            </a:pPr>
            <a:r>
              <a:rPr lang="en-US" dirty="0" smtClean="0">
                <a:sym typeface="Wingdings" panose="05000000000000000000" pitchFamily="2" charset="2"/>
              </a:rPr>
              <a:t> </a:t>
            </a:r>
            <a:r>
              <a:rPr lang="en-US" dirty="0" smtClean="0"/>
              <a:t>Streaming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79761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98822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071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2081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75213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4776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20816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616360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a:prstGeom prst="rect">
            <a:avLst/>
          </a:prstGeo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11527382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a:prstGeom prst="rect">
            <a:avLst/>
          </a:prstGeo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a:prstGeom prst="rect">
            <a:avLst/>
          </a:prstGeo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2852539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81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60798" y="342355"/>
            <a:ext cx="11079822" cy="957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6787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a:prstGeom prst="rect">
            <a:avLst/>
          </a:prstGeo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64028139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51870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a:prstGeom prst="rect">
            <a:avLst/>
          </a:prstGeo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a:prstGeom prst="rect">
            <a:avLst/>
          </a:prstGeo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96009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560798" y="1482812"/>
            <a:ext cx="11079822" cy="441973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7450050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0486188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0798" y="342355"/>
            <a:ext cx="11079822" cy="957600"/>
          </a:xfrm>
          <a:prstGeom prst="rect">
            <a:avLst/>
          </a:prstGeom>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a:prstGeom prst="rect">
            <a:avLst/>
          </a:prstGeo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08764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prstGeom prst="rect">
            <a:avLst/>
          </a:prstGeo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595837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5.png"/><Relationship Id="rId3" Type="http://schemas.openxmlformats.org/officeDocument/2006/relationships/image" Target="../media/image32.png"/><Relationship Id="rId21" Type="http://schemas.openxmlformats.org/officeDocument/2006/relationships/image" Target="../media/image48.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4.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29.png"/><Relationship Id="rId23" Type="http://schemas.openxmlformats.org/officeDocument/2006/relationships/image" Target="../media/image50.png"/><Relationship Id="rId10" Type="http://schemas.openxmlformats.org/officeDocument/2006/relationships/image" Target="../media/image39.png"/><Relationship Id="rId19" Type="http://schemas.openxmlformats.org/officeDocument/2006/relationships/image" Target="../media/image46.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hyperlink" Target="http://azure.microsoft.com/en-us/pricing/details/media-servic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jpeg"/><Relationship Id="rId3" Type="http://schemas.openxmlformats.org/officeDocument/2006/relationships/image" Target="../media/image57.PNG"/><Relationship Id="rId7" Type="http://schemas.openxmlformats.org/officeDocument/2006/relationships/image" Target="../media/image68.png"/><Relationship Id="rId12" Type="http://schemas.openxmlformats.org/officeDocument/2006/relationships/image" Target="../media/image72.png"/><Relationship Id="rId2" Type="http://schemas.openxmlformats.org/officeDocument/2006/relationships/image" Target="../media/image65.emf"/><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1.WMF"/><Relationship Id="rId5" Type="http://schemas.openxmlformats.org/officeDocument/2006/relationships/image" Target="../media/image63.emf"/><Relationship Id="rId10" Type="http://schemas.openxmlformats.org/officeDocument/2006/relationships/slide" Target="slide16.xml"/><Relationship Id="rId4" Type="http://schemas.openxmlformats.org/officeDocument/2006/relationships/image" Target="../media/image66.WMF"/><Relationship Id="rId9" Type="http://schemas.openxmlformats.org/officeDocument/2006/relationships/image" Target="../media/image70.png"/><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21.xml"/><Relationship Id="rId4" Type="http://schemas.openxmlformats.org/officeDocument/2006/relationships/hyperlink" Target="http://blog-ndrouin.azurewebsites.net/?p=172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4.gif"/><Relationship Id="rId3" Type="http://schemas.openxmlformats.org/officeDocument/2006/relationships/image" Target="../media/image75.jpeg"/><Relationship Id="rId7" Type="http://schemas.openxmlformats.org/officeDocument/2006/relationships/image" Target="../media/image79.png"/><Relationship Id="rId12" Type="http://schemas.openxmlformats.org/officeDocument/2006/relationships/image" Target="../media/image83.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78.png"/><Relationship Id="rId11" Type="http://schemas.openxmlformats.org/officeDocument/2006/relationships/image" Target="../media/image82.jpeg"/><Relationship Id="rId5" Type="http://schemas.openxmlformats.org/officeDocument/2006/relationships/image" Target="../media/image77.jpeg"/><Relationship Id="rId10" Type="http://schemas.microsoft.com/office/2007/relationships/hdphoto" Target="../media/hdphoto5.wdp"/><Relationship Id="rId4" Type="http://schemas.openxmlformats.org/officeDocument/2006/relationships/image" Target="../media/image76.WMF"/><Relationship Id="rId9" Type="http://schemas.openxmlformats.org/officeDocument/2006/relationships/image" Target="../media/image81.png"/><Relationship Id="rId14" Type="http://schemas.openxmlformats.org/officeDocument/2006/relationships/image" Target="../media/image85.jpe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92.png"/><Relationship Id="rId7" Type="http://schemas.openxmlformats.org/officeDocument/2006/relationships/image" Target="../media/image70.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94.png"/><Relationship Id="rId5" Type="http://schemas.openxmlformats.org/officeDocument/2006/relationships/image" Target="../media/image68.png"/><Relationship Id="rId10" Type="http://schemas.openxmlformats.org/officeDocument/2006/relationships/image" Target="../media/image93.png"/><Relationship Id="rId4" Type="http://schemas.openxmlformats.org/officeDocument/2006/relationships/image" Target="../media/image72.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library/azure/dn282272.aspx"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channel9.msdn.com/Events/SharePoint-Conference/2014/SPC2014" TargetMode="External"/><Relationship Id="rId5" Type="http://schemas.openxmlformats.org/officeDocument/2006/relationships/hyperlink" Target="http://www.windowsazure.com/en-us/documentation/articles/media-services-protect-asset/" TargetMode="External"/><Relationship Id="rId4" Type="http://schemas.openxmlformats.org/officeDocument/2006/relationships/hyperlink" Target="http://msdn.microsoft.com/library/azure/dn189154.aspx"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jpeg"/><Relationship Id="rId3" Type="http://schemas.openxmlformats.org/officeDocument/2006/relationships/image" Target="../media/image76.WMF"/><Relationship Id="rId7" Type="http://schemas.openxmlformats.org/officeDocument/2006/relationships/image" Target="../media/image80.jpeg"/><Relationship Id="rId12" Type="http://schemas.openxmlformats.org/officeDocument/2006/relationships/image" Target="../media/image84.gif"/><Relationship Id="rId2" Type="http://schemas.openxmlformats.org/officeDocument/2006/relationships/image" Target="../media/image75.jpeg"/><Relationship Id="rId1" Type="http://schemas.openxmlformats.org/officeDocument/2006/relationships/slideLayout" Target="../slideLayouts/slideLayout41.xml"/><Relationship Id="rId6" Type="http://schemas.openxmlformats.org/officeDocument/2006/relationships/image" Target="../media/image79.png"/><Relationship Id="rId11" Type="http://schemas.openxmlformats.org/officeDocument/2006/relationships/image" Target="../media/image83.jpeg"/><Relationship Id="rId5" Type="http://schemas.openxmlformats.org/officeDocument/2006/relationships/image" Target="../media/image78.png"/><Relationship Id="rId10" Type="http://schemas.openxmlformats.org/officeDocument/2006/relationships/image" Target="../media/image82.jpeg"/><Relationship Id="rId4" Type="http://schemas.openxmlformats.org/officeDocument/2006/relationships/image" Target="../media/image77.jpeg"/><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104.WMF"/></Relationships>
</file>

<file path=ppt/slides/_rels/slide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hyperlink" Target="http://social.msdn.microsoft.com/Forums/en-US/MediaServices" TargetMode="External"/><Relationship Id="rId2" Type="http://schemas.openxmlformats.org/officeDocument/2006/relationships/hyperlink" Target="http://www.azure.com/media" TargetMode="External"/><Relationship Id="rId1" Type="http://schemas.openxmlformats.org/officeDocument/2006/relationships/slideLayout" Target="../slideLayouts/slideLayout31.xml"/><Relationship Id="rId4" Type="http://schemas.openxmlformats.org/officeDocument/2006/relationships/hyperlink" Target="mingfiey.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0.jpeg"/><Relationship Id="rId4" Type="http://schemas.openxmlformats.org/officeDocument/2006/relationships/image" Target="../media/image16.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9.png"/><Relationship Id="rId3" Type="http://schemas.openxmlformats.org/officeDocument/2006/relationships/image" Target="../media/image10.png"/><Relationship Id="rId7" Type="http://schemas.openxmlformats.org/officeDocument/2006/relationships/image" Target="../media/image25.png"/><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8.xml"/><Relationship Id="rId6" Type="http://schemas.openxmlformats.org/officeDocument/2006/relationships/image" Target="../media/image24.png"/><Relationship Id="rId11" Type="http://schemas.microsoft.com/office/2007/relationships/hdphoto" Target="../media/hdphoto2.wdp"/><Relationship Id="rId5" Type="http://schemas.openxmlformats.org/officeDocument/2006/relationships/image" Target="../media/image23.png"/><Relationship Id="rId1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t>Building End-to-End Video Experiences with Azure Media Services</a:t>
            </a:r>
            <a:endParaRPr lang="en-US" sz="36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0" y="230188"/>
            <a:ext cx="11142663" cy="554037"/>
          </a:xfrm>
          <a:prstGeom prst="rect">
            <a:avLst/>
          </a:prstGeo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71452"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86000">
                        <a:srgbClr val="FFFFFF"/>
                      </a:gs>
                    </a:gsLst>
                    <a:lin ang="5400000" scaled="0"/>
                  </a:gradFill>
                  <a:effectLst/>
                  <a:uLnTx/>
                  <a:uFillTx/>
                </a:rPr>
                <a:t>XBOX</a:t>
              </a:r>
              <a:endPar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5"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chemeClr val="accent1">
              <a:lumMod val="50000"/>
            </a:schemeClr>
          </a:solidFill>
          <a:ln w="9525" cap="flat" cmpd="sng" algn="ctr">
            <a:solidFill>
              <a:schemeClr val="bg1"/>
            </a:solid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675986" y="5481358"/>
            <a:ext cx="7274083" cy="288073"/>
          </a:xfrm>
          <a:prstGeom prst="rect">
            <a:avLst/>
          </a:prstGeom>
          <a:noFill/>
        </p:spPr>
        <p:txBody>
          <a:bodyPr wrap="squar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Microsoft Azure (Fabric, Storage, Compute, Database)</a:t>
            </a:r>
          </a:p>
        </p:txBody>
      </p:sp>
    </p:spTree>
    <p:extLst>
      <p:ext uri="{BB962C8B-B14F-4D97-AF65-F5344CB8AC3E}">
        <p14:creationId xmlns:p14="http://schemas.microsoft.com/office/powerpoint/2010/main" val="13687711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500"/>
                                        <p:tgtEl>
                                          <p:spTgt spid="2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500"/>
                                        <p:tgtEl>
                                          <p:spTgt spid="2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500"/>
                                        <p:tgtEl>
                                          <p:spTgt spid="2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fade">
                                      <p:cBhvr>
                                        <p:cTn id="25" dur="500"/>
                                        <p:tgtEl>
                                          <p:spTgt spid="2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fade">
                                      <p:cBhvr>
                                        <p:cTn id="33" dur="500"/>
                                        <p:tgtEl>
                                          <p:spTgt spid="17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500"/>
                                        <p:tgtEl>
                                          <p:spTgt spid="1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fade">
                                      <p:cBhvr>
                                        <p:cTn id="42" dur="500"/>
                                        <p:tgtEl>
                                          <p:spTgt spid="183"/>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fade">
                                      <p:cBhvr>
                                        <p:cTn id="54" dur="500"/>
                                        <p:tgtEl>
                                          <p:spTgt spid="1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500"/>
                                        <p:tgtEl>
                                          <p:spTgt spid="1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fade">
                                      <p:cBhvr>
                                        <p:cTn id="66" dur="500"/>
                                        <p:tgtEl>
                                          <p:spTgt spid="1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500"/>
                                        <p:tgtEl>
                                          <p:spTgt spid="19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7"/>
                                        </p:tgtEl>
                                        <p:attrNameLst>
                                          <p:attrName>style.visibility</p:attrName>
                                        </p:attrNameLst>
                                      </p:cBhvr>
                                      <p:to>
                                        <p:strVal val="visible"/>
                                      </p:to>
                                    </p:set>
                                    <p:animEffect transition="in" filter="fade">
                                      <p:cBhvr>
                                        <p:cTn id="75" dur="500"/>
                                        <p:tgtEl>
                                          <p:spTgt spid="1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animEffect transition="in" filter="fade">
                                      <p:cBhvr>
                                        <p:cTn id="87" dur="500"/>
                                        <p:tgtEl>
                                          <p:spTgt spid="20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500"/>
                                        <p:tgtEl>
                                          <p:spTgt spid="20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3"/>
                                        </p:tgtEl>
                                        <p:attrNameLst>
                                          <p:attrName>style.visibility</p:attrName>
                                        </p:attrNameLst>
                                      </p:cBhvr>
                                      <p:to>
                                        <p:strVal val="visible"/>
                                      </p:to>
                                    </p:set>
                                    <p:animEffect transition="in" filter="fade">
                                      <p:cBhvr>
                                        <p:cTn id="93" dur="500"/>
                                        <p:tgtEl>
                                          <p:spTgt spid="20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
                                        </p:tgtEl>
                                        <p:attrNameLst>
                                          <p:attrName>style.visibility</p:attrName>
                                        </p:attrNameLst>
                                      </p:cBhvr>
                                      <p:to>
                                        <p:strVal val="visible"/>
                                      </p:to>
                                    </p:set>
                                    <p:animEffect transition="in" filter="fade">
                                      <p:cBhvr>
                                        <p:cTn id="111" dur="500"/>
                                        <p:tgtEl>
                                          <p:spTgt spid="210"/>
                                        </p:tgtEl>
                                      </p:cBhvr>
                                    </p:animEffect>
                                  </p:childTnLst>
                                </p:cTn>
                              </p:par>
                              <p:par>
                                <p:cTn id="112" presetID="10" presetClass="entr" presetSubtype="0" fill="hold" nodeType="withEffect">
                                  <p:stCondLst>
                                    <p:cond delay="0"/>
                                  </p:stCondLst>
                                  <p:childTnLst>
                                    <p:set>
                                      <p:cBhvr>
                                        <p:cTn id="113" dur="1" fill="hold">
                                          <p:stCondLst>
                                            <p:cond delay="0"/>
                                          </p:stCondLst>
                                        </p:cTn>
                                        <p:tgtEl>
                                          <p:spTgt spid="211"/>
                                        </p:tgtEl>
                                        <p:attrNameLst>
                                          <p:attrName>style.visibility</p:attrName>
                                        </p:attrNameLst>
                                      </p:cBhvr>
                                      <p:to>
                                        <p:strVal val="visible"/>
                                      </p:to>
                                    </p:set>
                                    <p:animEffect transition="in" filter="fade">
                                      <p:cBhvr>
                                        <p:cTn id="114" dur="500"/>
                                        <p:tgtEl>
                                          <p:spTgt spid="21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fade">
                                      <p:cBhvr>
                                        <p:cTn id="120" dur="500"/>
                                        <p:tgtEl>
                                          <p:spTgt spid="213"/>
                                        </p:tgtEl>
                                      </p:cBhvr>
                                    </p:animEffect>
                                  </p:childTnLst>
                                </p:cTn>
                              </p:par>
                              <p:par>
                                <p:cTn id="121" presetID="10" presetClass="entr" presetSubtype="0" fill="hold" nodeType="withEffect">
                                  <p:stCondLst>
                                    <p:cond delay="0"/>
                                  </p:stCondLst>
                                  <p:childTnLst>
                                    <p:set>
                                      <p:cBhvr>
                                        <p:cTn id="122" dur="1" fill="hold">
                                          <p:stCondLst>
                                            <p:cond delay="0"/>
                                          </p:stCondLst>
                                        </p:cTn>
                                        <p:tgtEl>
                                          <p:spTgt spid="214"/>
                                        </p:tgtEl>
                                        <p:attrNameLst>
                                          <p:attrName>style.visibility</p:attrName>
                                        </p:attrNameLst>
                                      </p:cBhvr>
                                      <p:to>
                                        <p:strVal val="visible"/>
                                      </p:to>
                                    </p:set>
                                    <p:animEffect transition="in" filter="fade">
                                      <p:cBhvr>
                                        <p:cTn id="123" dur="500"/>
                                        <p:tgtEl>
                                          <p:spTgt spid="214"/>
                                        </p:tgtEl>
                                      </p:cBhvr>
                                    </p:animEffect>
                                  </p:childTnLst>
                                </p:cTn>
                              </p:par>
                              <p:par>
                                <p:cTn id="124" presetID="10" presetClass="entr" presetSubtype="0" fill="hold" nodeType="withEffect">
                                  <p:stCondLst>
                                    <p:cond delay="0"/>
                                  </p:stCondLst>
                                  <p:childTnLst>
                                    <p:set>
                                      <p:cBhvr>
                                        <p:cTn id="125" dur="1" fill="hold">
                                          <p:stCondLst>
                                            <p:cond delay="0"/>
                                          </p:stCondLst>
                                        </p:cTn>
                                        <p:tgtEl>
                                          <p:spTgt spid="215"/>
                                        </p:tgtEl>
                                        <p:attrNameLst>
                                          <p:attrName>style.visibility</p:attrName>
                                        </p:attrNameLst>
                                      </p:cBhvr>
                                      <p:to>
                                        <p:strVal val="visible"/>
                                      </p:to>
                                    </p:set>
                                    <p:animEffect transition="in" filter="fade">
                                      <p:cBhvr>
                                        <p:cTn id="126" dur="500"/>
                                        <p:tgtEl>
                                          <p:spTgt spid="215"/>
                                        </p:tgtEl>
                                      </p:cBhvr>
                                    </p:animEffect>
                                  </p:childTnLst>
                                </p:cTn>
                              </p:par>
                              <p:par>
                                <p:cTn id="127" presetID="10" presetClass="entr" presetSubtype="0" fill="hold" nodeType="withEffect">
                                  <p:stCondLst>
                                    <p:cond delay="0"/>
                                  </p:stCondLst>
                                  <p:childTnLst>
                                    <p:set>
                                      <p:cBhvr>
                                        <p:cTn id="128" dur="1" fill="hold">
                                          <p:stCondLst>
                                            <p:cond delay="0"/>
                                          </p:stCondLst>
                                        </p:cTn>
                                        <p:tgtEl>
                                          <p:spTgt spid="216"/>
                                        </p:tgtEl>
                                        <p:attrNameLst>
                                          <p:attrName>style.visibility</p:attrName>
                                        </p:attrNameLst>
                                      </p:cBhvr>
                                      <p:to>
                                        <p:strVal val="visible"/>
                                      </p:to>
                                    </p:set>
                                    <p:animEffect transition="in" filter="fade">
                                      <p:cBhvr>
                                        <p:cTn id="129" dur="500"/>
                                        <p:tgtEl>
                                          <p:spTgt spid="21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27"/>
                                        </p:tgtEl>
                                        <p:attrNameLst>
                                          <p:attrName>style.visibility</p:attrName>
                                        </p:attrNameLst>
                                      </p:cBhvr>
                                      <p:to>
                                        <p:strVal val="visible"/>
                                      </p:to>
                                    </p:set>
                                    <p:animEffect transition="in" filter="fade">
                                      <p:cBhvr>
                                        <p:cTn id="132" dur="500"/>
                                        <p:tgtEl>
                                          <p:spTgt spid="227"/>
                                        </p:tgtEl>
                                      </p:cBhvr>
                                    </p:animEffect>
                                  </p:childTnLst>
                                </p:cTn>
                              </p:par>
                              <p:par>
                                <p:cTn id="133" presetID="10" presetClass="entr" presetSubtype="0" fill="hold" nodeType="with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par>
                                <p:cTn id="136" presetID="10" presetClass="entr" presetSubtype="0" fill="hold" nodeType="withEffect">
                                  <p:stCondLst>
                                    <p:cond delay="0"/>
                                  </p:stCondLst>
                                  <p:childTnLst>
                                    <p:set>
                                      <p:cBhvr>
                                        <p:cTn id="137" dur="1" fill="hold">
                                          <p:stCondLst>
                                            <p:cond delay="0"/>
                                          </p:stCondLst>
                                        </p:cTn>
                                        <p:tgtEl>
                                          <p:spTgt spid="246"/>
                                        </p:tgtEl>
                                        <p:attrNameLst>
                                          <p:attrName>style.visibility</p:attrName>
                                        </p:attrNameLst>
                                      </p:cBhvr>
                                      <p:to>
                                        <p:strVal val="visible"/>
                                      </p:to>
                                    </p:set>
                                    <p:animEffect transition="in" filter="fade">
                                      <p:cBhvr>
                                        <p:cTn id="138" dur="500"/>
                                        <p:tgtEl>
                                          <p:spTgt spid="246"/>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par>
                                <p:cTn id="142" presetID="10" presetClass="entr" presetSubtype="0" fill="hold" nodeType="withEffect">
                                  <p:stCondLst>
                                    <p:cond delay="0"/>
                                  </p:stCondLst>
                                  <p:childTnLst>
                                    <p:set>
                                      <p:cBhvr>
                                        <p:cTn id="143" dur="1" fill="hold">
                                          <p:stCondLst>
                                            <p:cond delay="0"/>
                                          </p:stCondLst>
                                        </p:cTn>
                                        <p:tgtEl>
                                          <p:spTgt spid="249"/>
                                        </p:tgtEl>
                                        <p:attrNameLst>
                                          <p:attrName>style.visibility</p:attrName>
                                        </p:attrNameLst>
                                      </p:cBhvr>
                                      <p:to>
                                        <p:strVal val="visible"/>
                                      </p:to>
                                    </p:set>
                                    <p:animEffect transition="in" filter="fade">
                                      <p:cBhvr>
                                        <p:cTn id="144" dur="500"/>
                                        <p:tgtEl>
                                          <p:spTgt spid="249"/>
                                        </p:tgtEl>
                                      </p:cBhvr>
                                    </p:animEffect>
                                  </p:childTnLst>
                                </p:cTn>
                              </p:par>
                              <p:par>
                                <p:cTn id="145" presetID="10"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animEffect transition="in" filter="fade">
                                      <p:cBhvr>
                                        <p:cTn id="147" dur="500"/>
                                        <p:tgtEl>
                                          <p:spTgt spid="2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8"/>
                                        </p:tgtEl>
                                        <p:attrNameLst>
                                          <p:attrName>style.visibility</p:attrName>
                                        </p:attrNameLst>
                                      </p:cBhvr>
                                      <p:to>
                                        <p:strVal val="visible"/>
                                      </p:to>
                                    </p:set>
                                    <p:animEffect transition="in" filter="fade">
                                      <p:cBhvr>
                                        <p:cTn id="150" dur="500"/>
                                        <p:tgtEl>
                                          <p:spTgt spid="25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animEffect transition="in" filter="fade">
                                      <p:cBhvr>
                                        <p:cTn id="153" dur="500"/>
                                        <p:tgtEl>
                                          <p:spTgt spid="2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60"/>
                                        </p:tgtEl>
                                        <p:attrNameLst>
                                          <p:attrName>style.visibility</p:attrName>
                                        </p:attrNameLst>
                                      </p:cBhvr>
                                      <p:to>
                                        <p:strVal val="visible"/>
                                      </p:to>
                                    </p:set>
                                    <p:animEffect transition="in" filter="fade">
                                      <p:cBhvr>
                                        <p:cTn id="156" dur="500"/>
                                        <p:tgtEl>
                                          <p:spTgt spid="260"/>
                                        </p:tgtEl>
                                      </p:cBhvr>
                                    </p:animEffect>
                                  </p:childTnLst>
                                </p:cTn>
                              </p:par>
                              <p:par>
                                <p:cTn id="157" presetID="10" presetClass="entr" presetSubtype="0" fill="hold" nodeType="withEffect">
                                  <p:stCondLst>
                                    <p:cond delay="0"/>
                                  </p:stCondLst>
                                  <p:childTnLst>
                                    <p:set>
                                      <p:cBhvr>
                                        <p:cTn id="158" dur="1" fill="hold">
                                          <p:stCondLst>
                                            <p:cond delay="0"/>
                                          </p:stCondLst>
                                        </p:cTn>
                                        <p:tgtEl>
                                          <p:spTgt spid="261"/>
                                        </p:tgtEl>
                                        <p:attrNameLst>
                                          <p:attrName>style.visibility</p:attrName>
                                        </p:attrNameLst>
                                      </p:cBhvr>
                                      <p:to>
                                        <p:strVal val="visible"/>
                                      </p:to>
                                    </p:set>
                                    <p:animEffect transition="in" filter="fade">
                                      <p:cBhvr>
                                        <p:cTn id="159" dur="500"/>
                                        <p:tgtEl>
                                          <p:spTgt spid="26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animEffect transition="in" filter="fade">
                                      <p:cBhvr>
                                        <p:cTn id="164" dur="500"/>
                                        <p:tgtEl>
                                          <p:spTgt spid="178"/>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84"/>
                                        </p:tgtEl>
                                        <p:attrNameLst>
                                          <p:attrName>style.visibility</p:attrName>
                                        </p:attrNameLst>
                                      </p:cBhvr>
                                      <p:to>
                                        <p:strVal val="visible"/>
                                      </p:to>
                                    </p:set>
                                    <p:animEffect transition="in" filter="fade">
                                      <p:cBhvr>
                                        <p:cTn id="169" dur="500"/>
                                        <p:tgtEl>
                                          <p:spTgt spid="18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5"/>
                                        </p:tgtEl>
                                        <p:attrNameLst>
                                          <p:attrName>style.visibility</p:attrName>
                                        </p:attrNameLst>
                                      </p:cBhvr>
                                      <p:to>
                                        <p:strVal val="visible"/>
                                      </p:to>
                                    </p:set>
                                    <p:animEffect transition="in" filter="fade">
                                      <p:cBhvr>
                                        <p:cTn id="175" dur="500"/>
                                        <p:tgtEl>
                                          <p:spTgt spid="18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6"/>
                                        </p:tgtEl>
                                        <p:attrNameLst>
                                          <p:attrName>style.visibility</p:attrName>
                                        </p:attrNameLst>
                                      </p:cBhvr>
                                      <p:to>
                                        <p:strVal val="visible"/>
                                      </p:to>
                                    </p:set>
                                    <p:animEffect transition="in" filter="fade">
                                      <p:cBhvr>
                                        <p:cTn id="178" dur="500"/>
                                        <p:tgtEl>
                                          <p:spTgt spid="18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82"/>
                                        </p:tgtEl>
                                        <p:attrNameLst>
                                          <p:attrName>style.visibility</p:attrName>
                                        </p:attrNameLst>
                                      </p:cBhvr>
                                      <p:to>
                                        <p:strVal val="visible"/>
                                      </p:to>
                                    </p:set>
                                    <p:animEffect transition="in" filter="fade">
                                      <p:cBhvr>
                                        <p:cTn id="183" dur="500"/>
                                        <p:tgtEl>
                                          <p:spTgt spid="18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nodeType="withEffect">
                                  <p:stCondLst>
                                    <p:cond delay="0"/>
                                  </p:stCondLst>
                                  <p:childTnLst>
                                    <p:set>
                                      <p:cBhvr>
                                        <p:cTn id="188" dur="1" fill="hold">
                                          <p:stCondLst>
                                            <p:cond delay="0"/>
                                          </p:stCondLst>
                                        </p:cTn>
                                        <p:tgtEl>
                                          <p:spTgt spid="217"/>
                                        </p:tgtEl>
                                        <p:attrNameLst>
                                          <p:attrName>style.visibility</p:attrName>
                                        </p:attrNameLst>
                                      </p:cBhvr>
                                      <p:to>
                                        <p:strVal val="visible"/>
                                      </p:to>
                                    </p:set>
                                    <p:animEffect transition="in" filter="fade">
                                      <p:cBhvr>
                                        <p:cTn id="189" dur="500"/>
                                        <p:tgtEl>
                                          <p:spTgt spid="217"/>
                                        </p:tgtEl>
                                      </p:cBhvr>
                                    </p:animEffect>
                                  </p:childTnLst>
                                </p:cTn>
                              </p:par>
                              <p:par>
                                <p:cTn id="190" presetID="10" presetClass="entr" presetSubtype="0" fill="hold" nodeType="withEffect">
                                  <p:stCondLst>
                                    <p:cond delay="0"/>
                                  </p:stCondLst>
                                  <p:childTnLst>
                                    <p:set>
                                      <p:cBhvr>
                                        <p:cTn id="191" dur="1" fill="hold">
                                          <p:stCondLst>
                                            <p:cond delay="0"/>
                                          </p:stCondLst>
                                        </p:cTn>
                                        <p:tgtEl>
                                          <p:spTgt spid="220"/>
                                        </p:tgtEl>
                                        <p:attrNameLst>
                                          <p:attrName>style.visibility</p:attrName>
                                        </p:attrNameLst>
                                      </p:cBhvr>
                                      <p:to>
                                        <p:strVal val="visible"/>
                                      </p:to>
                                    </p:set>
                                    <p:animEffect transition="in" filter="fade">
                                      <p:cBhvr>
                                        <p:cTn id="192" dur="500"/>
                                        <p:tgtEl>
                                          <p:spTgt spid="220"/>
                                        </p:tgtEl>
                                      </p:cBhvr>
                                    </p:animEffect>
                                  </p:childTnLst>
                                </p:cTn>
                              </p:par>
                              <p:par>
                                <p:cTn id="193" presetID="10" presetClass="entr" presetSubtype="0" fill="hold"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nodeType="withEffect">
                                  <p:stCondLst>
                                    <p:cond delay="0"/>
                                  </p:stCondLst>
                                  <p:childTnLst>
                                    <p:set>
                                      <p:cBhvr>
                                        <p:cTn id="197" dur="1" fill="hold">
                                          <p:stCondLst>
                                            <p:cond delay="0"/>
                                          </p:stCondLst>
                                        </p:cTn>
                                        <p:tgtEl>
                                          <p:spTgt spid="228"/>
                                        </p:tgtEl>
                                        <p:attrNameLst>
                                          <p:attrName>style.visibility</p:attrName>
                                        </p:attrNameLst>
                                      </p:cBhvr>
                                      <p:to>
                                        <p:strVal val="visible"/>
                                      </p:to>
                                    </p:set>
                                    <p:animEffect transition="in" filter="fade">
                                      <p:cBhvr>
                                        <p:cTn id="198" dur="500"/>
                                        <p:tgtEl>
                                          <p:spTgt spid="228"/>
                                        </p:tgtEl>
                                      </p:cBhvr>
                                    </p:animEffect>
                                  </p:childTnLst>
                                </p:cTn>
                              </p:par>
                              <p:par>
                                <p:cTn id="199" presetID="10" presetClass="entr" presetSubtype="0"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Effect transition="in" filter="fade">
                                      <p:cBhvr>
                                        <p:cTn id="201" dur="500"/>
                                        <p:tgtEl>
                                          <p:spTgt spid="232"/>
                                        </p:tgtEl>
                                      </p:cBhvr>
                                    </p:animEffect>
                                  </p:childTnLst>
                                </p:cTn>
                              </p:par>
                              <p:par>
                                <p:cTn id="202" presetID="10" presetClass="entr" presetSubtype="0" fill="hold" nodeType="withEffect">
                                  <p:stCondLst>
                                    <p:cond delay="0"/>
                                  </p:stCondLst>
                                  <p:childTnLst>
                                    <p:set>
                                      <p:cBhvr>
                                        <p:cTn id="203" dur="1" fill="hold">
                                          <p:stCondLst>
                                            <p:cond delay="0"/>
                                          </p:stCondLst>
                                        </p:cTn>
                                        <p:tgtEl>
                                          <p:spTgt spid="236"/>
                                        </p:tgtEl>
                                        <p:attrNameLst>
                                          <p:attrName>style.visibility</p:attrName>
                                        </p:attrNameLst>
                                      </p:cBhvr>
                                      <p:to>
                                        <p:strVal val="visible"/>
                                      </p:to>
                                    </p:set>
                                    <p:animEffect transition="in" filter="fade">
                                      <p:cBhvr>
                                        <p:cTn id="204" dur="500"/>
                                        <p:tgtEl>
                                          <p:spTgt spid="236"/>
                                        </p:tgtEl>
                                      </p:cBhvr>
                                    </p:animEffect>
                                  </p:childTnLst>
                                </p:cTn>
                              </p:par>
                              <p:par>
                                <p:cTn id="205" presetID="10" presetClass="entr" presetSubtype="0" fill="hold" nodeType="withEffect">
                                  <p:stCondLst>
                                    <p:cond delay="0"/>
                                  </p:stCondLst>
                                  <p:childTnLst>
                                    <p:set>
                                      <p:cBhvr>
                                        <p:cTn id="206" dur="1" fill="hold">
                                          <p:stCondLst>
                                            <p:cond delay="0"/>
                                          </p:stCondLst>
                                        </p:cTn>
                                        <p:tgtEl>
                                          <p:spTgt spid="240"/>
                                        </p:tgtEl>
                                        <p:attrNameLst>
                                          <p:attrName>style.visibility</p:attrName>
                                        </p:attrNameLst>
                                      </p:cBhvr>
                                      <p:to>
                                        <p:strVal val="visible"/>
                                      </p:to>
                                    </p:set>
                                    <p:animEffect transition="in" filter="fade">
                                      <p:cBhvr>
                                        <p:cTn id="207" dur="500"/>
                                        <p:tgtEl>
                                          <p:spTgt spid="240"/>
                                        </p:tgtEl>
                                      </p:cBhvr>
                                    </p:animEffect>
                                  </p:childTnLst>
                                </p:cTn>
                              </p:par>
                              <p:par>
                                <p:cTn id="208" presetID="10" presetClass="entr" presetSubtype="0" fill="hold" nodeType="withEffect">
                                  <p:stCondLst>
                                    <p:cond delay="0"/>
                                  </p:stCondLst>
                                  <p:childTnLst>
                                    <p:set>
                                      <p:cBhvr>
                                        <p:cTn id="209" dur="1" fill="hold">
                                          <p:stCondLst>
                                            <p:cond delay="0"/>
                                          </p:stCondLst>
                                        </p:cTn>
                                        <p:tgtEl>
                                          <p:spTgt spid="251"/>
                                        </p:tgtEl>
                                        <p:attrNameLst>
                                          <p:attrName>style.visibility</p:attrName>
                                        </p:attrNameLst>
                                      </p:cBhvr>
                                      <p:to>
                                        <p:strVal val="visible"/>
                                      </p:to>
                                    </p:set>
                                    <p:animEffect transition="in" filter="fade">
                                      <p:cBhvr>
                                        <p:cTn id="2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92022" y="3258866"/>
            <a:ext cx="7787207" cy="846114"/>
          </a:xfrm>
          <a:prstGeom prst="rect">
            <a:avLst/>
          </a:prstGeom>
        </p:spPr>
        <p:txBody>
          <a:bodyPr>
            <a:normAutofit/>
          </a:bodyPr>
          <a:lstStyle/>
          <a:p>
            <a:r>
              <a:rPr lang="en-US" sz="5400" dirty="0" smtClean="0"/>
              <a:t>Video-on-demand Services</a:t>
            </a:r>
            <a:endParaRPr lang="en-US" sz="5400" dirty="0"/>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57444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z="4313" dirty="0"/>
              <a:t>Step 1: Ingest Content</a:t>
            </a:r>
          </a:p>
        </p:txBody>
      </p:sp>
      <p:sp>
        <p:nvSpPr>
          <p:cNvPr id="3" name="Content Placeholder 2"/>
          <p:cNvSpPr>
            <a:spLocks noGrp="1"/>
          </p:cNvSpPr>
          <p:nvPr>
            <p:ph sz="quarter" idx="4294967295"/>
          </p:nvPr>
        </p:nvSpPr>
        <p:spPr>
          <a:xfrm>
            <a:off x="811213" y="3378200"/>
            <a:ext cx="11380787" cy="3371850"/>
          </a:xfrm>
          <a:prstGeom prst="rect">
            <a:avLst/>
          </a:prstGeom>
        </p:spPr>
        <p:txBody>
          <a:bodyPr>
            <a:normAutofit/>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smtClean="0"/>
          </a:p>
          <a:p>
            <a:pPr lvl="2" indent="-336145"/>
            <a:r>
              <a:rPr lang="en-US" dirty="0" smtClean="0"/>
              <a:t>Storage Import/Export service to ship large amounts of media to DC</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23865443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575" y="290513"/>
            <a:ext cx="11655425" cy="900112"/>
          </a:xfrm>
          <a:prstGeom prst="rect">
            <a:avLst/>
          </a:prstGeo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1714167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0" y="3552825"/>
            <a:ext cx="9829800" cy="2863850"/>
          </a:xfrm>
          <a:prstGeom prst="rect">
            <a:avLst/>
          </a:prstGeom>
        </p:spPr>
        <p:txBody>
          <a:bodyPr>
            <a:normAutofit/>
          </a:bodyPr>
          <a:lstStyle/>
          <a:p>
            <a:pPr marL="0" indent="0">
              <a:buNone/>
            </a:pPr>
            <a:r>
              <a:rPr lang="en-US" sz="2353" dirty="0" smtClean="0"/>
              <a:t>Microsoft Azure </a:t>
            </a:r>
            <a:r>
              <a:rPr lang="en-US" sz="2353" dirty="0"/>
              <a:t>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2135117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0" y="2632075"/>
            <a:ext cx="9113838" cy="3494088"/>
          </a:xfrm>
          <a:prstGeom prst="rect">
            <a:avLst/>
          </a:prstGeom>
        </p:spPr>
        <p:txBody>
          <a:bodyPr>
            <a:normAutofit/>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32397068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111250" y="342900"/>
            <a:ext cx="11080750" cy="957263"/>
          </a:xfrm>
          <a:prstGeom prst="rect">
            <a:avLst/>
          </a:prstGeom>
        </p:spPr>
        <p:txBody>
          <a:bodyPr/>
          <a:lstStyle/>
          <a:p>
            <a:r>
              <a:rPr lang="en-US" dirty="0" smtClean="0"/>
              <a:t>Pricing and SLA</a:t>
            </a:r>
            <a:endParaRPr lang="en-US" dirty="0"/>
          </a:p>
        </p:txBody>
      </p:sp>
      <p:sp>
        <p:nvSpPr>
          <p:cNvPr id="2" name="TextBox 1"/>
          <p:cNvSpPr txBox="1"/>
          <p:nvPr/>
        </p:nvSpPr>
        <p:spPr>
          <a:xfrm>
            <a:off x="717451" y="6342381"/>
            <a:ext cx="8351004"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smtClean="0">
                <a:solidFill>
                  <a:schemeClr val="bg1"/>
                </a:solidFill>
                <a:hlinkClick r:id="rId3" tooltip="Permalink to Windows Azure Media Services Pricing Details"/>
              </a:rPr>
              <a:t>Azure </a:t>
            </a:r>
            <a:r>
              <a:rPr lang="en-US" sz="1961" i="1" dirty="0">
                <a:solidFill>
                  <a:schemeClr val="bg1"/>
                </a:solidFill>
                <a:hlinkClick r:id="rId3" tooltip="Permalink to Windows Azure Media Services Pricing Details"/>
              </a:rPr>
              <a:t>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nvPr>
        </p:nvGraphicFramePr>
        <p:xfrm>
          <a:off x="503237" y="1211263"/>
          <a:ext cx="10260911" cy="2518029"/>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nvPr>
        </p:nvGraphicFramePr>
        <p:xfrm>
          <a:off x="521164" y="3894694"/>
          <a:ext cx="10260911" cy="2331508"/>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4414348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Media Services workflow</a:t>
            </a:r>
            <a:br>
              <a:rPr lang="en-US" dirty="0"/>
            </a:br>
            <a:endParaRPr lang="en-US" dirty="0"/>
          </a:p>
        </p:txBody>
      </p:sp>
    </p:spTree>
    <p:extLst>
      <p:ext uri="{BB962C8B-B14F-4D97-AF65-F5344CB8AC3E}">
        <p14:creationId xmlns:p14="http://schemas.microsoft.com/office/powerpoint/2010/main" val="40962438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t>
            </a:r>
            <a:r>
              <a:rPr lang="en-US" dirty="0" smtClean="0"/>
              <a:t>and SDKs</a:t>
            </a:r>
            <a:endParaRPr lang="en-US" dirty="0"/>
          </a:p>
        </p:txBody>
      </p:sp>
      <p:sp>
        <p:nvSpPr>
          <p:cNvPr id="4" name="Text Placeholder 3"/>
          <p:cNvSpPr>
            <a:spLocks noGrp="1"/>
          </p:cNvSpPr>
          <p:nvPr>
            <p:ph type="body" sz="quarter" idx="4294967295"/>
          </p:nvPr>
        </p:nvSpPr>
        <p:spPr>
          <a:xfrm>
            <a:off x="216737" y="634660"/>
            <a:ext cx="11922125" cy="4435362"/>
          </a:xfrm>
          <a:prstGeom prst="rect">
            <a:avLst/>
          </a:prstGeom>
        </p:spPr>
        <p:txBody>
          <a:bodyPr>
            <a:normAutofit/>
          </a:bodyPr>
          <a:lstStyle/>
          <a:p>
            <a:r>
              <a:rPr lang="en-US" sz="2400" dirty="0" smtClean="0">
                <a:solidFill>
                  <a:schemeClr val="tx1"/>
                </a:solidFill>
              </a:rPr>
              <a:t>REST </a:t>
            </a:r>
            <a:r>
              <a:rPr lang="en-US" sz="2400" dirty="0">
                <a:solidFill>
                  <a:schemeClr val="tx1"/>
                </a:solidFill>
              </a:rPr>
              <a:t>API for all platforms</a:t>
            </a:r>
          </a:p>
          <a:p>
            <a:r>
              <a:rPr lang="en-US" sz="2000" dirty="0" smtClean="0">
                <a:solidFill>
                  <a:schemeClr val="tx1"/>
                </a:solidFill>
              </a:rPr>
              <a:t> Reference: 	</a:t>
            </a:r>
            <a:r>
              <a:rPr lang="en-US" sz="2000" dirty="0" smtClean="0">
                <a:solidFill>
                  <a:schemeClr val="tx1"/>
                </a:solidFill>
                <a:hlinkClick r:id="rId3"/>
              </a:rPr>
              <a:t>http</a:t>
            </a:r>
            <a:r>
              <a:rPr lang="en-US" sz="2000" dirty="0">
                <a:solidFill>
                  <a:schemeClr val="tx1"/>
                </a:solidFill>
                <a:hlinkClick r:id="rId3"/>
              </a:rPr>
              <a:t>://msdn.microsoft.com/en-us/library/windowsazure/hh973617.aspx</a:t>
            </a:r>
            <a:r>
              <a:rPr lang="en-US" sz="2000" dirty="0">
                <a:solidFill>
                  <a:schemeClr val="tx1"/>
                </a:solidFill>
              </a:rPr>
              <a:t> </a:t>
            </a:r>
          </a:p>
          <a:p>
            <a:endParaRPr lang="en-US" sz="2000" dirty="0">
              <a:solidFill>
                <a:schemeClr val="tx1"/>
              </a:solidFill>
            </a:endParaRPr>
          </a:p>
          <a:p>
            <a:r>
              <a:rPr lang="en-US" sz="2400" dirty="0">
                <a:solidFill>
                  <a:schemeClr val="tx1"/>
                </a:solidFill>
              </a:rPr>
              <a:t>.NET library </a:t>
            </a:r>
          </a:p>
          <a:p>
            <a:r>
              <a:rPr lang="en-US" sz="2000" dirty="0" smtClean="0">
                <a:solidFill>
                  <a:schemeClr val="tx1"/>
                </a:solidFill>
              </a:rPr>
              <a:t> </a:t>
            </a:r>
            <a:r>
              <a:rPr lang="en-US" sz="2000" dirty="0" err="1" smtClean="0">
                <a:solidFill>
                  <a:schemeClr val="tx1"/>
                </a:solidFill>
              </a:rPr>
              <a:t>Nuget</a:t>
            </a:r>
            <a:r>
              <a:rPr lang="en-US" sz="2000" dirty="0" smtClean="0">
                <a:solidFill>
                  <a:schemeClr val="tx1"/>
                </a:solidFill>
              </a:rPr>
              <a:t> package:</a:t>
            </a:r>
            <a:r>
              <a:rPr lang="en-US" sz="2000" dirty="0">
                <a:solidFill>
                  <a:schemeClr val="tx1"/>
                </a:solidFill>
              </a:rPr>
              <a:t>	</a:t>
            </a:r>
            <a:r>
              <a:rPr lang="en-US" sz="2000" dirty="0" smtClean="0">
                <a:solidFill>
                  <a:schemeClr val="tx1"/>
                </a:solidFill>
                <a:hlinkClick r:id="rId4"/>
              </a:rPr>
              <a:t>https</a:t>
            </a:r>
            <a:r>
              <a:rPr lang="en-US" sz="2000" dirty="0">
                <a:solidFill>
                  <a:schemeClr val="tx1"/>
                </a:solidFill>
                <a:hlinkClick r:id="rId4"/>
              </a:rPr>
              <a:t>://nuget.org/packages/windowsazure.mediaservices</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5"/>
              </a:rPr>
              <a:t>https</a:t>
            </a:r>
            <a:r>
              <a:rPr lang="en-US" sz="2000" dirty="0">
                <a:solidFill>
                  <a:schemeClr val="tx1"/>
                </a:solidFill>
                <a:hlinkClick r:id="rId5"/>
              </a:rPr>
              <a:t>://github.com/Azure/azure-sdk-for-media-services</a:t>
            </a:r>
            <a:endParaRPr lang="en-US" sz="2000" dirty="0">
              <a:solidFill>
                <a:schemeClr val="tx1"/>
              </a:solidFill>
            </a:endParaRPr>
          </a:p>
          <a:p>
            <a:r>
              <a:rPr lang="en-US" sz="2000" dirty="0" smtClean="0">
                <a:solidFill>
                  <a:schemeClr val="tx1"/>
                </a:solidFill>
              </a:rPr>
              <a:t> Extensions </a:t>
            </a:r>
            <a:r>
              <a:rPr lang="en-US" sz="2000" dirty="0">
                <a:solidFill>
                  <a:schemeClr val="tx1"/>
                </a:solidFill>
              </a:rPr>
              <a:t>for .NET SDK: </a:t>
            </a:r>
            <a:r>
              <a:rPr lang="en-US" sz="2000" dirty="0">
                <a:solidFill>
                  <a:schemeClr val="tx1"/>
                </a:solidFill>
                <a:hlinkClick r:id="rId6"/>
              </a:rPr>
              <a:t>https://github.com/sazure/azure-sdk-for-media-services-extensions</a:t>
            </a:r>
            <a:endParaRPr lang="en-US" sz="2000" dirty="0">
              <a:solidFill>
                <a:schemeClr val="tx1"/>
              </a:solidFill>
            </a:endParaRPr>
          </a:p>
          <a:p>
            <a:endParaRPr lang="en-US" sz="2000" dirty="0">
              <a:solidFill>
                <a:schemeClr val="tx1"/>
              </a:solidFill>
            </a:endParaRPr>
          </a:p>
          <a:p>
            <a:r>
              <a:rPr lang="en-US" sz="2400" dirty="0">
                <a:solidFill>
                  <a:schemeClr val="tx1"/>
                </a:solidFill>
              </a:rPr>
              <a:t>PHP Library </a:t>
            </a:r>
            <a:r>
              <a:rPr lang="en-US" sz="2400" dirty="0" smtClean="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smtClean="0">
                <a:solidFill>
                  <a:schemeClr val="tx1"/>
                </a:solidFill>
              </a:rPr>
              <a:t>: 	</a:t>
            </a:r>
            <a:r>
              <a:rPr lang="en-US" sz="2000" dirty="0" smtClean="0">
                <a:solidFill>
                  <a:schemeClr val="tx1"/>
                </a:solidFill>
                <a:hlinkClick r:id="rId7"/>
              </a:rPr>
              <a:t>https://github.com/windowsazure/azure-sdk-for-php</a:t>
            </a:r>
            <a:endParaRPr lang="en-US" sz="2000" dirty="0" smtClean="0">
              <a:solidFill>
                <a:schemeClr val="tx1"/>
              </a:solidFill>
            </a:endParaRPr>
          </a:p>
          <a:p>
            <a:r>
              <a:rPr lang="en-US" sz="2000" dirty="0" smtClean="0">
                <a:solidFill>
                  <a:schemeClr val="tx1"/>
                </a:solidFill>
              </a:rPr>
              <a:t> Open </a:t>
            </a:r>
            <a:r>
              <a:rPr lang="en-US" sz="2000" dirty="0">
                <a:solidFill>
                  <a:schemeClr val="tx1"/>
                </a:solidFill>
              </a:rPr>
              <a:t>Tech blog with demo: </a:t>
            </a:r>
            <a:r>
              <a:rPr lang="en-US" sz="2000" dirty="0">
                <a:solidFill>
                  <a:schemeClr val="tx1"/>
                </a:solidFill>
                <a:hlinkClick r:id="rId8"/>
              </a:rPr>
              <a:t>http://msopentech.com/blog/2014/01/23/ms-open-technologies-enhances-open-source-php-sdk-windows-azure/</a:t>
            </a:r>
            <a:endParaRPr lang="en-US" sz="2000" dirty="0">
              <a:solidFill>
                <a:schemeClr val="tx1"/>
              </a:solidFill>
            </a:endParaRPr>
          </a:p>
          <a:p>
            <a:endParaRPr lang="en-US" sz="3300" dirty="0">
              <a:solidFill>
                <a:schemeClr val="tx1"/>
              </a:solidFill>
            </a:endParaRPr>
          </a:p>
        </p:txBody>
      </p:sp>
      <p:pic>
        <p:nvPicPr>
          <p:cNvPr id="5" name="Picture 2" descr="http://matthewhartman.github.io/base/images/githu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783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and </a:t>
            </a:r>
            <a:r>
              <a:rPr lang="en-US" dirty="0" smtClean="0"/>
              <a:t>SDKs</a:t>
            </a:r>
            <a:endParaRPr lang="en-US" dirty="0"/>
          </a:p>
        </p:txBody>
      </p:sp>
      <p:sp>
        <p:nvSpPr>
          <p:cNvPr id="4" name="Text Placeholder 3"/>
          <p:cNvSpPr>
            <a:spLocks noGrp="1"/>
          </p:cNvSpPr>
          <p:nvPr>
            <p:ph type="body" sz="quarter" idx="4294967295"/>
          </p:nvPr>
        </p:nvSpPr>
        <p:spPr>
          <a:xfrm>
            <a:off x="269875" y="1196976"/>
            <a:ext cx="11922125" cy="4044496"/>
          </a:xfrm>
          <a:prstGeom prst="rect">
            <a:avLst/>
          </a:prstGeom>
        </p:spPr>
        <p:txBody>
          <a:bodyPr>
            <a:normAutofit/>
          </a:bodyPr>
          <a:lstStyle/>
          <a:p>
            <a:r>
              <a:rPr lang="en-US" sz="2400" dirty="0">
                <a:solidFill>
                  <a:schemeClr val="tx1"/>
                </a:solidFill>
              </a:rPr>
              <a:t>JAVA library </a:t>
            </a:r>
          </a:p>
          <a:p>
            <a:r>
              <a:rPr lang="en-US" sz="2000" dirty="0" smtClean="0">
                <a:solidFill>
                  <a:schemeClr val="tx1"/>
                </a:solidFill>
              </a:rPr>
              <a:t> Windows </a:t>
            </a:r>
            <a:r>
              <a:rPr lang="en-US" sz="2000" dirty="0">
                <a:solidFill>
                  <a:schemeClr val="tx1"/>
                </a:solidFill>
              </a:rPr>
              <a:t>/ Mac / Linux: </a:t>
            </a:r>
            <a:r>
              <a:rPr lang="en-US" sz="2000" dirty="0" smtClean="0">
                <a:solidFill>
                  <a:schemeClr val="tx1"/>
                </a:solidFill>
                <a:hlinkClick r:id="rId3"/>
              </a:rPr>
              <a:t>http</a:t>
            </a:r>
            <a:r>
              <a:rPr lang="en-US" sz="2000" dirty="0">
                <a:solidFill>
                  <a:schemeClr val="tx1"/>
                </a:solidFill>
                <a:hlinkClick r:id="rId3"/>
              </a:rPr>
              <a:t>://www.windowsazure.com/en-us/develop/java/java-home</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4"/>
              </a:rPr>
              <a:t>https</a:t>
            </a:r>
            <a:r>
              <a:rPr lang="en-US" sz="2000" dirty="0">
                <a:solidFill>
                  <a:schemeClr val="tx1"/>
                </a:solidFill>
                <a:hlinkClick r:id="rId4"/>
              </a:rPr>
              <a:t>://github.com/windowsazure/azure-sdk-for-java/</a:t>
            </a:r>
            <a:r>
              <a:rPr lang="en-US" sz="2000" dirty="0">
                <a:solidFill>
                  <a:schemeClr val="tx1"/>
                </a:solidFill>
              </a:rPr>
              <a:t> </a:t>
            </a:r>
          </a:p>
          <a:p>
            <a:endParaRPr lang="en-US" sz="2000" dirty="0">
              <a:solidFill>
                <a:schemeClr val="tx1"/>
              </a:solidFill>
            </a:endParaRPr>
          </a:p>
          <a:p>
            <a:r>
              <a:rPr lang="en-US" sz="2400" dirty="0">
                <a:solidFill>
                  <a:schemeClr val="tx1"/>
                </a:solidFill>
              </a:rPr>
              <a:t>PowerShell </a:t>
            </a:r>
            <a:r>
              <a:rPr lang="en-US" sz="2400" dirty="0" err="1">
                <a:solidFill>
                  <a:schemeClr val="tx1"/>
                </a:solidFill>
              </a:rPr>
              <a:t>cmdlets</a:t>
            </a:r>
            <a:endParaRPr lang="en-US" sz="2400" dirty="0">
              <a:solidFill>
                <a:schemeClr val="tx1"/>
              </a:solidFill>
            </a:endParaRPr>
          </a:p>
          <a:p>
            <a:r>
              <a:rPr lang="en-US" sz="2000" dirty="0" smtClean="0">
                <a:solidFill>
                  <a:schemeClr val="tx1"/>
                </a:solidFill>
              </a:rPr>
              <a:t> How </a:t>
            </a:r>
            <a:r>
              <a:rPr lang="en-US" sz="2000" dirty="0">
                <a:solidFill>
                  <a:schemeClr val="tx1"/>
                </a:solidFill>
              </a:rPr>
              <a:t>to use: </a:t>
            </a:r>
            <a:r>
              <a:rPr lang="en-US" sz="2000" dirty="0">
                <a:solidFill>
                  <a:schemeClr val="tx1"/>
                </a:solidFill>
                <a:hlinkClick r:id="rId5"/>
              </a:rPr>
              <a:t>http://www.gtrifonov.com/2013/08/24/how-to-use-windows-azure-powershell-for-media-services/</a:t>
            </a:r>
            <a:endParaRPr lang="en-US" sz="2000" dirty="0">
              <a:solidFill>
                <a:schemeClr val="tx1"/>
              </a:solidFill>
            </a:endParaRPr>
          </a:p>
          <a:p>
            <a:endParaRPr lang="en-US" sz="2000" dirty="0">
              <a:solidFill>
                <a:schemeClr val="tx1"/>
              </a:solidFill>
            </a:endParaRPr>
          </a:p>
          <a:p>
            <a:r>
              <a:rPr lang="en-US" sz="2400" dirty="0">
                <a:solidFill>
                  <a:schemeClr val="tx1"/>
                </a:solidFill>
              </a:rPr>
              <a:t>Node.js library</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a:solidFill>
                  <a:schemeClr val="tx1"/>
                </a:solidFill>
                <a:hlinkClick r:id="rId6"/>
              </a:rPr>
              <a:t>https://github.com/fritzy/node-azure-media</a:t>
            </a:r>
            <a:endParaRPr lang="en-US" sz="2000" dirty="0">
              <a:solidFill>
                <a:schemeClr val="tx1"/>
              </a:solidFill>
            </a:endParaRPr>
          </a:p>
          <a:p>
            <a:endParaRPr lang="en-US" sz="2000" dirty="0">
              <a:solidFill>
                <a:schemeClr val="tx1"/>
              </a:solidFill>
            </a:endParaRPr>
          </a:p>
        </p:txBody>
      </p:sp>
      <p:pic>
        <p:nvPicPr>
          <p:cNvPr id="6"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89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Online Media Today</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What </a:t>
            </a:r>
            <a:r>
              <a:rPr lang="en-US" sz="4000" dirty="0">
                <a:sym typeface="Wingdings" panose="05000000000000000000" pitchFamily="2" charset="2"/>
              </a:rPr>
              <a:t>is Azure Media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Architecture </a:t>
            </a:r>
            <a:r>
              <a:rPr lang="en-US" sz="4000" dirty="0">
                <a:sym typeface="Wingdings" panose="05000000000000000000" pitchFamily="2" charset="2"/>
              </a:rPr>
              <a:t>and Features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Video-on-demand </a:t>
            </a:r>
            <a:r>
              <a:rPr lang="en-US" sz="4000" dirty="0">
                <a:sym typeface="Wingdings" panose="05000000000000000000" pitchFamily="2" charset="2"/>
              </a:rPr>
              <a:t>service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Dynamic </a:t>
            </a:r>
            <a:r>
              <a:rPr lang="en-US" sz="4000" dirty="0">
                <a:sym typeface="Wingdings" panose="05000000000000000000" pitchFamily="2" charset="2"/>
              </a:rPr>
              <a:t>packaging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Securing </a:t>
            </a:r>
            <a:r>
              <a:rPr lang="en-US" sz="4000" dirty="0">
                <a:sym typeface="Wingdings" panose="05000000000000000000" pitchFamily="2" charset="2"/>
              </a:rPr>
              <a:t>your media</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Live </a:t>
            </a:r>
            <a:r>
              <a:rPr lang="en-US" sz="4000" dirty="0">
                <a:sym typeface="Wingdings" panose="05000000000000000000" pitchFamily="2" charset="2"/>
              </a:rPr>
              <a:t>Streaming service</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Dynamic </a:t>
            </a:r>
            <a:r>
              <a:rPr lang="en-US" dirty="0"/>
              <a:t>Packaging</a:t>
            </a:r>
          </a:p>
        </p:txBody>
      </p:sp>
    </p:spTree>
    <p:extLst>
      <p:ext uri="{BB962C8B-B14F-4D97-AF65-F5344CB8AC3E}">
        <p14:creationId xmlns:p14="http://schemas.microsoft.com/office/powerpoint/2010/main" val="10887714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150813"/>
            <a:ext cx="11655425" cy="900112"/>
          </a:xfrm>
          <a:prstGeom prst="rect">
            <a:avLst/>
          </a:prstGeom>
        </p:spPr>
        <p:txBody>
          <a:bodyPr/>
          <a:lstStyle/>
          <a:p>
            <a:r>
              <a:rPr lang="en-US" sz="3921" dirty="0" smtClean="0"/>
              <a:t>Dynamic </a:t>
            </a:r>
            <a:r>
              <a:rPr lang="en-US" sz="3921" dirty="0"/>
              <a:t>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7491603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How to use dynamic packaging feature to produce SS, HLS and DASH content</a:t>
            </a:r>
            <a:endParaRPr lang="en-US" dirty="0"/>
          </a:p>
        </p:txBody>
      </p:sp>
    </p:spTree>
    <p:extLst>
      <p:ext uri="{BB962C8B-B14F-4D97-AF65-F5344CB8AC3E}">
        <p14:creationId xmlns:p14="http://schemas.microsoft.com/office/powerpoint/2010/main" val="38622209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sz="quarter" idx="10"/>
          </p:nvPr>
        </p:nvSpPr>
        <p:spPr/>
        <p:txBody>
          <a:bodyPr>
            <a:normAutofit/>
          </a:bodyPr>
          <a:lstStyle/>
          <a:p>
            <a:r>
              <a:rPr lang="en-US" sz="2400" dirty="0" smtClean="0"/>
              <a:t>Full </a:t>
            </a:r>
            <a:r>
              <a:rPr lang="en-US" sz="2400" dirty="0" smtClean="0"/>
              <a:t>demo code at:</a:t>
            </a:r>
          </a:p>
          <a:p>
            <a:pPr lvl="1"/>
            <a:r>
              <a:rPr lang="en-US" dirty="0">
                <a:hlinkClick r:id="rId2" tooltip="Permalink to Introducing Extensions for Windows Azure Media Services .NET SDK"/>
              </a:rPr>
              <a:t>Introducing Extensions for </a:t>
            </a:r>
            <a:r>
              <a:rPr lang="en-US" dirty="0" smtClean="0">
                <a:hlinkClick r:id="rId2" tooltip="Permalink to Introducing Extensions for Windows Azure Media Services .NET SDK"/>
              </a:rPr>
              <a:t>Microsoft Azure </a:t>
            </a:r>
            <a:r>
              <a:rPr lang="en-US" dirty="0">
                <a:hlinkClick r:id="rId2" tooltip="Permalink to Introducing Extensions for Windows Azure Media Services .NET SDK"/>
              </a:rPr>
              <a:t>Media Services .NET SDK</a:t>
            </a:r>
            <a:endParaRPr lang="en-US" dirty="0"/>
          </a:p>
          <a:p>
            <a:pPr lvl="1">
              <a:lnSpc>
                <a:spcPct val="170000"/>
              </a:lnSpc>
            </a:pPr>
            <a:r>
              <a:rPr lang="en-US" dirty="0" smtClean="0">
                <a:hlinkClick r:id="rId3" tooltip="Permalink to Demo – how to create HLS and Smooth Streaming assets using dynamic packaging"/>
              </a:rPr>
              <a:t>Demo </a:t>
            </a:r>
            <a:r>
              <a:rPr lang="en-US" dirty="0">
                <a:hlinkClick r:id="rId3" tooltip="Permalink to Demo – how to create HLS and Smooth Streaming assets using dynamic packaging"/>
              </a:rPr>
              <a:t>– how to create HLS and Smooth Streaming assets using dynamic packaging</a:t>
            </a:r>
            <a:r>
              <a:rPr lang="en-US" dirty="0"/>
              <a:t> </a:t>
            </a:r>
            <a:endParaRPr lang="en-US" dirty="0" smtClean="0"/>
          </a:p>
          <a:p>
            <a:pPr marL="336076" lvl="1" indent="0">
              <a:lnSpc>
                <a:spcPct val="170000"/>
              </a:lnSpc>
              <a:buNone/>
            </a:pPr>
            <a:r>
              <a:rPr lang="en-US" dirty="0"/>
              <a:t>	</a:t>
            </a:r>
            <a:r>
              <a:rPr lang="en-US" dirty="0" smtClean="0"/>
              <a:t>By </a:t>
            </a:r>
            <a:r>
              <a:rPr lang="en-US" dirty="0" err="1"/>
              <a:t>Mingfei</a:t>
            </a:r>
            <a:r>
              <a:rPr lang="en-US" dirty="0"/>
              <a:t> </a:t>
            </a:r>
            <a:r>
              <a:rPr lang="en-US" dirty="0" smtClean="0"/>
              <a:t>Yan</a:t>
            </a:r>
          </a:p>
          <a:p>
            <a:pPr marL="336076" lvl="1" indent="0">
              <a:lnSpc>
                <a:spcPct val="170000"/>
              </a:lnSpc>
              <a:buNone/>
            </a:pPr>
            <a:endParaRPr lang="en-US" sz="2400" dirty="0" smtClean="0"/>
          </a:p>
          <a:p>
            <a:r>
              <a:rPr lang="en-US" sz="2400" dirty="0" smtClean="0"/>
              <a:t>Other readings:</a:t>
            </a:r>
          </a:p>
          <a:p>
            <a:pPr lvl="1"/>
            <a:r>
              <a:rPr lang="en-US" dirty="0">
                <a:hlinkClick r:id="rId4"/>
              </a:rPr>
              <a:t>Dynamic packaging and Encoding and Reserved units</a:t>
            </a:r>
            <a:r>
              <a:rPr lang="en-US" dirty="0"/>
              <a:t> </a:t>
            </a:r>
            <a:endParaRPr lang="en-US" dirty="0" smtClean="0"/>
          </a:p>
          <a:p>
            <a:pPr marL="336076" lvl="1" indent="0">
              <a:buNone/>
            </a:pPr>
            <a:r>
              <a:rPr lang="en-US" dirty="0"/>
              <a:t>	</a:t>
            </a:r>
            <a:r>
              <a:rPr lang="en-US" dirty="0" smtClean="0"/>
              <a:t>By </a:t>
            </a:r>
            <a:r>
              <a:rPr lang="en-US" dirty="0"/>
              <a:t>Nick Drouin</a:t>
            </a:r>
          </a:p>
        </p:txBody>
      </p:sp>
    </p:spTree>
    <p:extLst>
      <p:ext uri="{BB962C8B-B14F-4D97-AF65-F5344CB8AC3E}">
        <p14:creationId xmlns:p14="http://schemas.microsoft.com/office/powerpoint/2010/main" val="205131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Securing </a:t>
            </a:r>
            <a:r>
              <a:rPr lang="en-US" dirty="0"/>
              <a:t>your </a:t>
            </a:r>
            <a:r>
              <a:rPr lang="en-US" dirty="0"/>
              <a:t>media </a:t>
            </a:r>
            <a:r>
              <a:rPr lang="en-US" dirty="0"/>
              <a:t>with Azure Media </a:t>
            </a:r>
            <a:r>
              <a:rPr lang="en-US" dirty="0"/>
              <a:t>Services</a:t>
            </a:r>
            <a:endParaRPr lang="en-US" dirty="0"/>
          </a:p>
        </p:txBody>
      </p:sp>
    </p:spTree>
    <p:extLst>
      <p:ext uri="{BB962C8B-B14F-4D97-AF65-F5344CB8AC3E}">
        <p14:creationId xmlns:p14="http://schemas.microsoft.com/office/powerpoint/2010/main" val="23702404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42875"/>
            <a:ext cx="11652250" cy="893763"/>
          </a:xfrm>
          <a:prstGeom prst="rect">
            <a:avLst/>
          </a:prstGeo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grpSp>
        <p:nvGrpSpPr>
          <p:cNvPr id="8" name="Group 7"/>
          <p:cNvGrpSpPr/>
          <p:nvPr/>
        </p:nvGrpSpPr>
        <p:grpSpPr>
          <a:xfrm>
            <a:off x="757991" y="3946493"/>
            <a:ext cx="1647367" cy="1167299"/>
            <a:chOff x="725054" y="3937486"/>
            <a:chExt cx="1647367" cy="1167299"/>
          </a:xfrm>
        </p:grpSpPr>
        <p:sp>
          <p:nvSpPr>
            <p:cNvPr id="7" name="Rectangle 6"/>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247516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solidFill>
                  <a:schemeClr val="bg1"/>
                </a:soli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1453129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bg1">
                    <a:lumMod val="75000"/>
                  </a:schemeClr>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25790206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bg1"/>
                </a:solidFill>
              </a:rPr>
              <a:t>Define: </a:t>
            </a:r>
          </a:p>
          <a:p>
            <a:pPr marL="285695" indent="-285695" defTabSz="914225">
              <a:buFont typeface="Arial" panose="020B0604020202020204" pitchFamily="34" charset="0"/>
              <a:buChar char="•"/>
            </a:pPr>
            <a:r>
              <a:rPr lang="en-US" sz="1600" dirty="0">
                <a:solidFill>
                  <a:schemeClr val="bg1"/>
                </a:solidFill>
              </a:rPr>
              <a:t>Asset Delivery Policy: Dynamic Encryption</a:t>
            </a:r>
          </a:p>
          <a:p>
            <a:pPr marL="285695" indent="-285695" defTabSz="914225">
              <a:buFont typeface="Arial" panose="020B0604020202020204" pitchFamily="34" charset="0"/>
              <a:buChar char="•"/>
            </a:pPr>
            <a:r>
              <a:rPr lang="en-US" sz="1600" dirty="0">
                <a:solidFill>
                  <a:schemeClr val="bg1"/>
                </a:solidFill>
              </a:rPr>
              <a:t>Content Key</a:t>
            </a:r>
          </a:p>
          <a:p>
            <a:pPr marL="285695" indent="-285695" defTabSz="914225">
              <a:buFont typeface="Arial" panose="020B0604020202020204" pitchFamily="34" charset="0"/>
              <a:buChar char="•"/>
            </a:pPr>
            <a:r>
              <a:rPr lang="en-US" sz="1600" dirty="0">
                <a:solidFill>
                  <a:schemeClr val="bg1"/>
                </a:solidFill>
              </a:rPr>
              <a:t>Content Key Authorization policy </a:t>
            </a:r>
          </a:p>
          <a:p>
            <a:pPr marL="742808" lvl="1" indent="-285695" defTabSz="914225">
              <a:buFont typeface="Arial" panose="020B0604020202020204" pitchFamily="34" charset="0"/>
              <a:buChar char="•"/>
            </a:pPr>
            <a:r>
              <a:rPr lang="en-US" sz="1600" dirty="0">
                <a:solidFill>
                  <a:schemeClr val="bg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775524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solidFill>
                  <a:schemeClr val="bg1"/>
                </a:solidFill>
              </a:rPr>
              <a:t>Pre-encrypted PlayReady file:</a:t>
            </a:r>
          </a:p>
          <a:p>
            <a:r>
              <a:rPr lang="en-US" dirty="0">
                <a:solidFill>
                  <a:schemeClr val="bg1"/>
                </a:solidFill>
              </a:rPr>
              <a:t>License Acquisition URL</a:t>
            </a:r>
          </a:p>
          <a:p>
            <a:r>
              <a:rPr lang="en-US" dirty="0">
                <a:solidFill>
                  <a:schemeClr val="bg1"/>
                </a:solidFill>
              </a:rPr>
              <a:t>Key ID</a:t>
            </a:r>
          </a:p>
          <a:p>
            <a:r>
              <a:rPr lang="en-US" dirty="0">
                <a:solidFill>
                  <a:schemeClr val="bg1"/>
                </a:solidFill>
              </a:rPr>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4020159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animBg="1"/>
      <p:bldP spid="6" grpId="0" animBg="1"/>
      <p:bldP spid="14" grpId="0" animBg="1"/>
      <p:bldP spid="36" grpId="0"/>
      <p:bldP spid="42" grpId="0" animBg="1"/>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332038" y="2600325"/>
            <a:ext cx="9859962" cy="895350"/>
          </a:xfrm>
          <a:prstGeom prst="rect">
            <a:avLst/>
          </a:prstGeo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815425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Protecting Smooth Streaming and MPEG DASH with PlayReady</a:t>
            </a:r>
            <a:endParaRPr lang="en-US" sz="4400" dirty="0"/>
          </a:p>
        </p:txBody>
      </p:sp>
    </p:spTree>
    <p:extLst>
      <p:ext uri="{BB962C8B-B14F-4D97-AF65-F5344CB8AC3E}">
        <p14:creationId xmlns:p14="http://schemas.microsoft.com/office/powerpoint/2010/main" val="12648108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smtClean="0"/>
              <a:t>Useful </a:t>
            </a:r>
            <a:r>
              <a:rPr lang="en-US" sz="4400" dirty="0" smtClean="0"/>
              <a:t>information</a:t>
            </a:r>
            <a:br>
              <a:rPr lang="en-US" sz="4400" dirty="0" smtClean="0"/>
            </a:br>
            <a:r>
              <a:rPr lang="en-US" sz="4400" dirty="0" smtClean="0"/>
              <a:t>Secure delivery</a:t>
            </a:r>
            <a:endParaRPr lang="en-US" sz="4400" dirty="0"/>
          </a:p>
        </p:txBody>
      </p:sp>
      <p:sp>
        <p:nvSpPr>
          <p:cNvPr id="4" name="Text Placeholder 3"/>
          <p:cNvSpPr>
            <a:spLocks noGrp="1"/>
          </p:cNvSpPr>
          <p:nvPr>
            <p:ph sz="quarter" idx="10"/>
          </p:nvPr>
        </p:nvSpPr>
        <p:spPr/>
        <p:txBody>
          <a:bodyPr>
            <a:normAutofit/>
          </a:bodyPr>
          <a:lstStyle/>
          <a:p>
            <a:r>
              <a:rPr lang="en-US" sz="2600" dirty="0" smtClean="0"/>
              <a:t>Overview:</a:t>
            </a:r>
          </a:p>
          <a:p>
            <a:pPr marL="342900" indent="-342900">
              <a:buFont typeface="Arial" panose="020B0604020202020204" pitchFamily="34" charset="0"/>
              <a:buChar char="•"/>
            </a:pPr>
            <a:r>
              <a:rPr lang="en-US" sz="2353" dirty="0">
                <a:hlinkClick r:id="rId3"/>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dirty="0">
                <a:hlinkClick r:id="rId4"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5"/>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2353" dirty="0">
                <a:hlinkClick r:id="rId6"/>
              </a:rPr>
              <a:t>Introducing the New Office 365 Video Experience</a:t>
            </a:r>
            <a:endParaRPr lang="en-US" sz="2353" dirty="0"/>
          </a:p>
          <a:p>
            <a:endParaRPr lang="en-US" dirty="0" smtClean="0"/>
          </a:p>
        </p:txBody>
      </p:sp>
    </p:spTree>
    <p:extLst>
      <p:ext uri="{BB962C8B-B14F-4D97-AF65-F5344CB8AC3E}">
        <p14:creationId xmlns:p14="http://schemas.microsoft.com/office/powerpoint/2010/main" val="3633432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2">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grpSp>
        <p:nvGrpSpPr>
          <p:cNvPr id="47" name="Group 46"/>
          <p:cNvGrpSpPr/>
          <p:nvPr/>
        </p:nvGrpSpPr>
        <p:grpSpPr>
          <a:xfrm>
            <a:off x="757991" y="3946493"/>
            <a:ext cx="1647367" cy="1167299"/>
            <a:chOff x="725054" y="3937486"/>
            <a:chExt cx="1647367" cy="1167299"/>
          </a:xfrm>
        </p:grpSpPr>
        <p:sp>
          <p:nvSpPr>
            <p:cNvPr id="48" name="Rectangle 47"/>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97467147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0" name="Rectangle 19"/>
          <p:cNvSpPr/>
          <p:nvPr/>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1" name="Rectangle 20"/>
          <p:cNvSpPr/>
          <p:nvPr/>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2" name="Rectangle 21"/>
          <p:cNvSpPr/>
          <p:nvPr/>
        </p:nvSpPr>
        <p:spPr bwMode="gray">
          <a:xfrm flipH="1">
            <a:off x="6544212" y="5474485"/>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3" name="Rectangle 22"/>
          <p:cNvSpPr/>
          <p:nvPr/>
        </p:nvSpPr>
        <p:spPr bwMode="gray">
          <a:xfrm flipH="1">
            <a:off x="7291822" y="5639899"/>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4" name="Rectangle 23"/>
          <p:cNvSpPr/>
          <p:nvPr/>
        </p:nvSpPr>
        <p:spPr bwMode="gray">
          <a:xfrm flipH="1">
            <a:off x="7052181" y="6005236"/>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 name="Title 1"/>
          <p:cNvSpPr>
            <a:spLocks noGrp="1"/>
          </p:cNvSpPr>
          <p:nvPr>
            <p:ph type="title" idx="4294967295"/>
          </p:nvPr>
        </p:nvSpPr>
        <p:spPr>
          <a:xfrm>
            <a:off x="0" y="1711325"/>
            <a:ext cx="12192000" cy="1044575"/>
          </a:xfrm>
          <a:prstGeom prst="rect">
            <a:avLst/>
          </a:prstGeo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5"/>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782779"/>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9202" y="5368074"/>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400205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850" fill="hold"/>
                                        <p:tgtEl>
                                          <p:spTgt spid="21"/>
                                        </p:tgtEl>
                                        <p:attrNameLst>
                                          <p:attrName>ppt_x</p:attrName>
                                        </p:attrNameLst>
                                      </p:cBhvr>
                                      <p:tavLst>
                                        <p:tav tm="0">
                                          <p:val>
                                            <p:strVal val="0-#ppt_w/2"/>
                                          </p:val>
                                        </p:tav>
                                        <p:tav tm="100000">
                                          <p:val>
                                            <p:strVal val="#ppt_x"/>
                                          </p:val>
                                        </p:tav>
                                      </p:tavLst>
                                    </p:anim>
                                    <p:anim calcmode="lin" valueType="num">
                                      <p:cBhvr additive="base">
                                        <p:cTn id="8" dur="8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850" fill="hold"/>
                                        <p:tgtEl>
                                          <p:spTgt spid="20"/>
                                        </p:tgtEl>
                                        <p:attrNameLst>
                                          <p:attrName>ppt_x</p:attrName>
                                        </p:attrNameLst>
                                      </p:cBhvr>
                                      <p:tavLst>
                                        <p:tav tm="0">
                                          <p:val>
                                            <p:strVal val="1+#ppt_w/2"/>
                                          </p:val>
                                        </p:tav>
                                        <p:tav tm="100000">
                                          <p:val>
                                            <p:strVal val="#ppt_x"/>
                                          </p:val>
                                        </p:tav>
                                      </p:tavLst>
                                    </p:anim>
                                    <p:anim calcmode="lin" valueType="num">
                                      <p:cBhvr additive="base">
                                        <p:cTn id="12" dur="8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850" fill="hold"/>
                                        <p:tgtEl>
                                          <p:spTgt spid="22"/>
                                        </p:tgtEl>
                                        <p:attrNameLst>
                                          <p:attrName>ppt_x</p:attrName>
                                        </p:attrNameLst>
                                      </p:cBhvr>
                                      <p:tavLst>
                                        <p:tav tm="0">
                                          <p:val>
                                            <p:strVal val="1+#ppt_w/2"/>
                                          </p:val>
                                        </p:tav>
                                        <p:tav tm="100000">
                                          <p:val>
                                            <p:strVal val="#ppt_x"/>
                                          </p:val>
                                        </p:tav>
                                      </p:tavLst>
                                    </p:anim>
                                    <p:anim calcmode="lin" valueType="num">
                                      <p:cBhvr additive="base">
                                        <p:cTn id="16" dur="8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850" fill="hold"/>
                                        <p:tgtEl>
                                          <p:spTgt spid="24"/>
                                        </p:tgtEl>
                                        <p:attrNameLst>
                                          <p:attrName>ppt_x</p:attrName>
                                        </p:attrNameLst>
                                      </p:cBhvr>
                                      <p:tavLst>
                                        <p:tav tm="0">
                                          <p:val>
                                            <p:strVal val="1+#ppt_w/2"/>
                                          </p:val>
                                        </p:tav>
                                        <p:tav tm="100000">
                                          <p:val>
                                            <p:strVal val="#ppt_x"/>
                                          </p:val>
                                        </p:tav>
                                      </p:tavLst>
                                    </p:anim>
                                    <p:anim calcmode="lin" valueType="num">
                                      <p:cBhvr additive="base">
                                        <p:cTn id="20" dur="8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850" fill="hold"/>
                                        <p:tgtEl>
                                          <p:spTgt spid="23"/>
                                        </p:tgtEl>
                                        <p:attrNameLst>
                                          <p:attrName>ppt_x</p:attrName>
                                        </p:attrNameLst>
                                      </p:cBhvr>
                                      <p:tavLst>
                                        <p:tav tm="0">
                                          <p:val>
                                            <p:strVal val="0-#ppt_w/2"/>
                                          </p:val>
                                        </p:tav>
                                        <p:tav tm="100000">
                                          <p:val>
                                            <p:strVal val="#ppt_x"/>
                                          </p:val>
                                        </p:tav>
                                      </p:tavLst>
                                    </p:anim>
                                    <p:anim calcmode="lin" valueType="num">
                                      <p:cBhvr additive="base">
                                        <p:cTn id="24" dur="8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Tree>
    <p:extLst>
      <p:ext uri="{BB962C8B-B14F-4D97-AF65-F5344CB8AC3E}">
        <p14:creationId xmlns:p14="http://schemas.microsoft.com/office/powerpoint/2010/main" val="11242609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 Services Live</a:t>
            </a:r>
            <a:endParaRPr lang="en-US" dirty="0"/>
          </a:p>
        </p:txBody>
      </p:sp>
      <p:sp>
        <p:nvSpPr>
          <p:cNvPr id="3" name="Text Placeholder 2"/>
          <p:cNvSpPr>
            <a:spLocks noGrp="1"/>
          </p:cNvSpPr>
          <p:nvPr>
            <p:ph sz="quarter" idx="10"/>
          </p:nvPr>
        </p:nvSpPr>
        <p:spPr/>
        <p:txBody>
          <a:bodyPr>
            <a:noAutofit/>
          </a:bodyPr>
          <a:lstStyle/>
          <a:p>
            <a:pPr lvl="1">
              <a:spcAft>
                <a:spcPts val="900"/>
              </a:spcAft>
            </a:pPr>
            <a:r>
              <a:rPr lang="en-US" sz="3200" spc="-100" dirty="0">
                <a:solidFill>
                  <a:schemeClr val="bg1"/>
                </a:solidFill>
                <a:latin typeface="Segoe UI Light" pitchFamily="34" charset="0"/>
              </a:rPr>
              <a:t>Stream live content directly through public cloud</a:t>
            </a:r>
          </a:p>
          <a:p>
            <a:pPr lvl="1">
              <a:spcAft>
                <a:spcPts val="900"/>
              </a:spcAft>
            </a:pPr>
            <a:r>
              <a:rPr lang="en-US" sz="3200" spc="-100" dirty="0">
                <a:solidFill>
                  <a:schemeClr val="bg1"/>
                </a:solidFill>
                <a:latin typeface="Segoe UI Light" pitchFamily="34" charset="0"/>
              </a:rPr>
              <a:t>Multi-format output (Smooth Streaming, HLS and DASH)</a:t>
            </a:r>
          </a:p>
          <a:p>
            <a:pPr lvl="1">
              <a:spcAft>
                <a:spcPts val="900"/>
              </a:spcAft>
            </a:pPr>
            <a:r>
              <a:rPr lang="en-US" sz="3200" spc="-100" dirty="0">
                <a:solidFill>
                  <a:schemeClr val="bg1"/>
                </a:solidFill>
                <a:latin typeface="Segoe UI Light" pitchFamily="34" charset="0"/>
              </a:rPr>
              <a:t>Global reach – deploy anywhere quickly</a:t>
            </a:r>
          </a:p>
          <a:p>
            <a:pPr lvl="1">
              <a:spcAft>
                <a:spcPts val="900"/>
              </a:spcAft>
            </a:pPr>
            <a:r>
              <a:rPr lang="en-US" sz="32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Tear down immediately</a:t>
            </a:r>
          </a:p>
          <a:p>
            <a:pPr lvl="1">
              <a:spcAft>
                <a:spcPts val="900"/>
              </a:spcAft>
            </a:pPr>
            <a:endParaRPr lang="en-US" sz="3600" spc="-100" dirty="0">
              <a:solidFill>
                <a:schemeClr val="bg1"/>
              </a:solidFill>
              <a:latin typeface="Segoe UI Light" pitchFamily="34" charset="0"/>
            </a:endParaRPr>
          </a:p>
          <a:p>
            <a:endParaRPr lang="en-US" sz="32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8373950" y="3081618"/>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342372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chemeClr val="bg1"/>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solidFill>
                  <a:schemeClr val="bg1">
                    <a:lumMod val="85000"/>
                  </a:schemeClr>
                </a:solidFill>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solidFill>
                  <a:schemeClr val="bg1">
                    <a:lumMod val="85000"/>
                  </a:schemeClr>
                </a:solidFill>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solidFill>
                  <a:schemeClr val="bg1">
                    <a:lumMod val="85000"/>
                  </a:schemeClr>
                </a:solidFill>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1563539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01" y="739588"/>
            <a:ext cx="7856753" cy="5366524"/>
            <a:chOff x="511759" y="377771"/>
            <a:chExt cx="8386464" cy="572834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7" name="Title 1"/>
          <p:cNvSpPr>
            <a:spLocks noGrp="1"/>
          </p:cNvSpPr>
          <p:nvPr>
            <p:ph type="ctrTitle" idx="4294967295"/>
          </p:nvPr>
        </p:nvSpPr>
        <p:spPr>
          <a:xfrm>
            <a:off x="8674100" y="1287463"/>
            <a:ext cx="3517900" cy="1374775"/>
          </a:xfrm>
          <a:prstGeom prst="rect">
            <a:avLst/>
          </a:prstGeom>
        </p:spPr>
        <p:txBody>
          <a:bodyPr>
            <a:normAutofit/>
          </a:bodyPr>
          <a:lstStyle/>
          <a:p>
            <a:r>
              <a:rPr lang="en-US" sz="4400" dirty="0" smtClean="0"/>
              <a:t>NBC Olympic Sports</a:t>
            </a:r>
            <a:endParaRPr lang="en-US" sz="4400" dirty="0"/>
          </a:p>
        </p:txBody>
      </p:sp>
      <p:sp>
        <p:nvSpPr>
          <p:cNvPr id="9" name="Rectangle 8"/>
          <p:cNvSpPr/>
          <p:nvPr/>
        </p:nvSpPr>
        <p:spPr>
          <a:xfrm>
            <a:off x="8485094" y="2918012"/>
            <a:ext cx="3518647" cy="318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2000" dirty="0" smtClean="0">
                <a:latin typeface="+mj-lt"/>
              </a:rPr>
              <a:t>Live video encoding and streaming</a:t>
            </a:r>
          </a:p>
          <a:p>
            <a:pPr>
              <a:spcAft>
                <a:spcPts val="1200"/>
              </a:spcAft>
            </a:pPr>
            <a:r>
              <a:rPr lang="en-US" sz="2000" dirty="0" smtClean="0">
                <a:latin typeface="+mj-lt"/>
              </a:rPr>
              <a:t>Web + Mobile</a:t>
            </a:r>
          </a:p>
          <a:p>
            <a:pPr>
              <a:spcAft>
                <a:spcPts val="1200"/>
              </a:spcAft>
            </a:pPr>
            <a:r>
              <a:rPr lang="en-US" sz="2000" dirty="0" smtClean="0">
                <a:latin typeface="+mj-lt"/>
              </a:rPr>
              <a:t>100 million viewers</a:t>
            </a:r>
          </a:p>
          <a:p>
            <a:pPr>
              <a:spcAft>
                <a:spcPts val="1200"/>
              </a:spcAft>
            </a:pPr>
            <a:r>
              <a:rPr lang="en-US" sz="2000" dirty="0" smtClean="0">
                <a:latin typeface="+mj-lt"/>
              </a:rPr>
              <a:t>2.1 million concurrent HD viewers during the </a:t>
            </a:r>
            <a:br>
              <a:rPr lang="en-US" sz="2000" dirty="0" smtClean="0">
                <a:latin typeface="+mj-lt"/>
              </a:rPr>
            </a:br>
            <a:r>
              <a:rPr lang="en-US" sz="2000" dirty="0" smtClean="0">
                <a:latin typeface="+mj-lt"/>
              </a:rPr>
              <a:t>USA vs. Canada hockey match</a:t>
            </a:r>
          </a:p>
          <a:p>
            <a:pPr>
              <a:spcAft>
                <a:spcPts val="1200"/>
              </a:spcAft>
            </a:pPr>
            <a:endParaRPr lang="en-US" sz="1600" dirty="0"/>
          </a:p>
        </p:txBody>
      </p:sp>
    </p:spTree>
    <p:extLst>
      <p:ext uri="{BB962C8B-B14F-4D97-AF65-F5344CB8AC3E}">
        <p14:creationId xmlns:p14="http://schemas.microsoft.com/office/powerpoint/2010/main" val="4105314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200" dirty="0"/>
              <a:t>Try out Microsoft Azure Media Services </a:t>
            </a:r>
            <a:r>
              <a:rPr lang="en-US" sz="3200" dirty="0" smtClean="0">
                <a:hlinkClick r:id="rId2"/>
              </a:rPr>
              <a:t>www.azure.com/media</a:t>
            </a:r>
            <a:endParaRPr lang="en-US" sz="3200" dirty="0" smtClean="0"/>
          </a:p>
          <a:p>
            <a:endParaRPr lang="en-US" sz="3200" dirty="0"/>
          </a:p>
          <a:p>
            <a:r>
              <a:rPr lang="en-US" sz="3200" dirty="0"/>
              <a:t>Ask Questions:</a:t>
            </a:r>
          </a:p>
          <a:p>
            <a:r>
              <a:rPr lang="en-US" sz="3200" dirty="0"/>
              <a:t>Twitter: @</a:t>
            </a:r>
            <a:r>
              <a:rPr lang="en-US" sz="3200" dirty="0" err="1"/>
              <a:t>MSFTAzureMedia</a:t>
            </a:r>
            <a:endParaRPr lang="en-US" sz="3200" dirty="0"/>
          </a:p>
          <a:p>
            <a:r>
              <a:rPr lang="en-US" sz="3200" dirty="0"/>
              <a:t>Email: mediaservices@microsoft.com</a:t>
            </a:r>
          </a:p>
          <a:p>
            <a:r>
              <a:rPr lang="en-US" sz="3200" dirty="0"/>
              <a:t>Public forum: </a:t>
            </a:r>
            <a:r>
              <a:rPr lang="en-US" sz="3200" dirty="0">
                <a:hlinkClick r:id="rId3"/>
              </a:rPr>
              <a:t>http://</a:t>
            </a:r>
            <a:r>
              <a:rPr lang="en-US" sz="3200" dirty="0" smtClean="0">
                <a:hlinkClick r:id="rId3"/>
              </a:rPr>
              <a:t>social.msdn.microsoft.com/Forums/en-US/MediaServices</a:t>
            </a:r>
            <a:endParaRPr lang="en-US" sz="3200" dirty="0" smtClean="0"/>
          </a:p>
          <a:p>
            <a:endParaRPr lang="en-US" sz="3200" dirty="0"/>
          </a:p>
          <a:p>
            <a:r>
              <a:rPr lang="en-US" sz="3200" dirty="0"/>
              <a:t>All presentation demo code is published at </a:t>
            </a:r>
            <a:r>
              <a:rPr lang="en-US" sz="3200" dirty="0" smtClean="0">
                <a:hlinkClick r:id="rId4" action="ppaction://hlinkfile"/>
              </a:rPr>
              <a:t>mingfeiy.com</a:t>
            </a:r>
            <a:r>
              <a:rPr lang="en-US" sz="3200" dirty="0"/>
              <a:t/>
            </a:r>
            <a:br>
              <a:rPr lang="en-US" sz="3200" dirty="0"/>
            </a:br>
            <a:endParaRPr lang="en-US" sz="3200"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3387900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8436" y="586648"/>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327179" y="586649"/>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458817" y="586649"/>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idx="4294967295"/>
          </p:nvPr>
        </p:nvSpPr>
        <p:spPr>
          <a:xfrm>
            <a:off x="2330450" y="2670175"/>
            <a:ext cx="9861550" cy="895350"/>
          </a:xfrm>
          <a:prstGeom prst="rect">
            <a:avLst/>
          </a:prstGeo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3349504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0840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4" name="Title 3"/>
          <p:cNvSpPr>
            <a:spLocks noGrp="1"/>
          </p:cNvSpPr>
          <p:nvPr>
            <p:ph type="title"/>
          </p:nvPr>
        </p:nvSpPr>
        <p:spPr/>
        <p:txBody>
          <a:bodyPr/>
          <a:lstStyle/>
          <a:p>
            <a:r>
              <a:rPr lang="en-US" dirty="0"/>
              <a:t>Viewers who consume on 4 devices WATCH 42% MORE television than those who only watch TV only</a:t>
            </a:r>
            <a:br>
              <a:rPr lang="en-US" dirty="0"/>
            </a:br>
            <a:endParaRPr lang="en-US" dirty="0"/>
          </a:p>
        </p:txBody>
      </p:sp>
      <p:sp>
        <p:nvSpPr>
          <p:cNvPr id="6" name="Text Placeholder 5"/>
          <p:cNvSpPr>
            <a:spLocks noGrp="1"/>
          </p:cNvSpPr>
          <p:nvPr>
            <p:ph type="body" sz="quarter" idx="12"/>
          </p:nvPr>
        </p:nvSpPr>
        <p:spPr>
          <a:xfrm>
            <a:off x="374748" y="3873501"/>
            <a:ext cx="8303888" cy="950913"/>
          </a:xfrm>
        </p:spPr>
        <p:txBody>
          <a:bodyPr/>
          <a:lstStyle/>
          <a:p>
            <a:r>
              <a:rPr lang="en-US" dirty="0"/>
              <a:t>More Screens = More Viewership</a:t>
            </a:r>
          </a:p>
          <a:p>
            <a:endParaRPr lang="en-US" dirty="0"/>
          </a:p>
        </p:txBody>
      </p:sp>
    </p:spTree>
    <p:extLst>
      <p:ext uri="{BB962C8B-B14F-4D97-AF65-F5344CB8AC3E}">
        <p14:creationId xmlns:p14="http://schemas.microsoft.com/office/powerpoint/2010/main" val="4254355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C</a:t>
            </a:r>
            <a:r>
              <a:rPr lang="en-US" sz="4800" dirty="0" smtClean="0"/>
              <a:t>hallenges</a:t>
            </a:r>
            <a:endParaRPr lang="en-US" sz="4800" dirty="0"/>
          </a:p>
        </p:txBody>
      </p:sp>
      <p:sp>
        <p:nvSpPr>
          <p:cNvPr id="8" name="Text Placeholder 7"/>
          <p:cNvSpPr>
            <a:spLocks noGrp="1"/>
          </p:cNvSpPr>
          <p:nvPr>
            <p:ph sz="quarter" idx="10"/>
          </p:nvPr>
        </p:nvSpPr>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grpSp>
        <p:nvGrpSpPr>
          <p:cNvPr id="6" name="Group 5"/>
          <p:cNvGrpSpPr/>
          <p:nvPr/>
        </p:nvGrpSpPr>
        <p:grpSpPr>
          <a:xfrm>
            <a:off x="5251416" y="1081670"/>
            <a:ext cx="6115327" cy="3837984"/>
            <a:chOff x="4370071" y="1139859"/>
            <a:chExt cx="7811320" cy="4902391"/>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435661" cy="247674"/>
            </a:xfrm>
            <a:prstGeom prst="rect">
              <a:avLst/>
            </a:prstGeom>
            <a:noFill/>
          </p:spPr>
          <p:txBody>
            <a:bodyPr wrap="none" lIns="0" tIns="0" rIns="0" bIns="0" rtlCol="0">
              <a:spAutoFit/>
            </a:bodyPr>
            <a:lstStyle/>
            <a:p>
              <a:pPr>
                <a:lnSpc>
                  <a:spcPct val="90000"/>
                </a:lnSpc>
                <a:spcBef>
                  <a:spcPct val="20000"/>
                </a:spcBef>
                <a:buSzPct val="80000"/>
              </a:pPr>
              <a:r>
                <a:rPr lang="en-US" sz="1400" dirty="0"/>
                <a:t>Multiple formats, multiple bitrates</a:t>
              </a:r>
            </a:p>
          </p:txBody>
        </p:sp>
        <p:sp>
          <p:nvSpPr>
            <p:cNvPr id="5" name="Rectangle 4"/>
            <p:cNvSpPr/>
            <p:nvPr/>
          </p:nvSpPr>
          <p:spPr>
            <a:xfrm rot="21340432">
              <a:off x="7141533" y="2950334"/>
              <a:ext cx="3700371" cy="66832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1400" dirty="0">
                  <a:latin typeface="Segoe UI"/>
                </a:rPr>
                <a:t>High Quality videos for any device</a:t>
              </a:r>
            </a:p>
            <a:p>
              <a:pPr algn="ctr"/>
              <a:r>
                <a:rPr lang="en-US" sz="1400" dirty="0">
                  <a:latin typeface="Segoe UI"/>
                </a:rPr>
                <a:t>Anywhere and Anytime </a:t>
              </a:r>
            </a:p>
          </p:txBody>
        </p:sp>
        <p:sp>
          <p:nvSpPr>
            <p:cNvPr id="21" name="Rectangle 20"/>
            <p:cNvSpPr/>
            <p:nvPr/>
          </p:nvSpPr>
          <p:spPr>
            <a:xfrm rot="21340432">
              <a:off x="4370071" y="5138042"/>
              <a:ext cx="3578155" cy="904208"/>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2000" b="1" dirty="0">
                  <a:latin typeface="Segoe UI"/>
                </a:rPr>
                <a:t>Agile, Scalable,</a:t>
              </a:r>
            </a:p>
            <a:p>
              <a:pPr algn="ctr" defTabSz="914367"/>
              <a:r>
                <a:rPr lang="en-US" sz="2000" b="1" dirty="0">
                  <a:latin typeface="Segoe UI"/>
                </a:rPr>
                <a:t>Cost-Effective </a:t>
              </a:r>
            </a:p>
          </p:txBody>
        </p:sp>
      </p:grpSp>
    </p:spTree>
    <p:extLst>
      <p:ext uri="{BB962C8B-B14F-4D97-AF65-F5344CB8AC3E}">
        <p14:creationId xmlns:p14="http://schemas.microsoft.com/office/powerpoint/2010/main" val="29027580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Microsoft Azure Media Services?</a:t>
            </a:r>
            <a:endParaRPr lang="en-US" dirty="0"/>
          </a:p>
        </p:txBody>
      </p:sp>
    </p:spTree>
    <p:extLst>
      <p:ext uri="{BB962C8B-B14F-4D97-AF65-F5344CB8AC3E}">
        <p14:creationId xmlns:p14="http://schemas.microsoft.com/office/powerpoint/2010/main" val="226903604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40DCE9BA-5017-49FC-B5C8-082A412AB358}" vid="{44F6BEFD-2F2F-444D-BC82-378F6E2253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www.w3.org/XML/1998/namespac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17</TotalTime>
  <Words>2514</Words>
  <Application>Microsoft Office PowerPoint</Application>
  <PresentationFormat>Widescreen</PresentationFormat>
  <Paragraphs>469</Paragraphs>
  <Slides>41</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Arial Rounded MT Bold</vt:lpstr>
      <vt:lpstr>Calibri</vt:lpstr>
      <vt:lpstr>Calibri Light</vt:lpstr>
      <vt:lpstr>Consolas</vt:lpstr>
      <vt:lpstr>Lucida Handwriting</vt:lpstr>
      <vt:lpstr>Segoe UI</vt:lpstr>
      <vt:lpstr>Segoe UI Light</vt:lpstr>
      <vt:lpstr>Tekton Pro</vt:lpstr>
      <vt:lpstr>Trebuchet MS</vt:lpstr>
      <vt:lpstr>Wingdings</vt:lpstr>
      <vt:lpstr>1_Azure Event</vt:lpstr>
      <vt:lpstr>Building End-to-End Video Experiences with Azure Media Services</vt:lpstr>
      <vt:lpstr>Agenda</vt:lpstr>
      <vt:lpstr>Video contributes to  57% of internet traffic</vt:lpstr>
      <vt:lpstr>PowerPoint Presentation</vt:lpstr>
      <vt:lpstr>Long form content  over IP delivery</vt:lpstr>
      <vt:lpstr>PowerPoint Presentation</vt:lpstr>
      <vt:lpstr>Viewers who consume on 4 devices WATCH 42% MORE television than those who only watch TV only </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Demo: Azure Media Services workflow </vt:lpstr>
      <vt:lpstr>Media Services APIs and SDKs</vt:lpstr>
      <vt:lpstr>Media Services APIs and SDKs</vt:lpstr>
      <vt:lpstr>Dynamic Packaging</vt:lpstr>
      <vt:lpstr>Dynamic packaging Allows you to re-use your encoded content and bring it to various streaming formats without repackaging the content.</vt:lpstr>
      <vt:lpstr>Demo: How to use dynamic packaging feature to produce SS, HLS and DASH content</vt:lpstr>
      <vt:lpstr>Useful information - Dynamic Packaging </vt:lpstr>
      <vt:lpstr>Securing your media with Azure Media Services</vt:lpstr>
      <vt:lpstr>Why do you need to secure your content</vt:lpstr>
      <vt:lpstr>Options with Media Services</vt:lpstr>
      <vt:lpstr>Options with Media Services</vt:lpstr>
      <vt:lpstr>PowerPoint Presentation</vt:lpstr>
      <vt:lpstr>PowerPoint Presentation</vt:lpstr>
      <vt:lpstr>Demo: Protecting Smooth Streaming and MPEG DASH with PlayReady</vt:lpstr>
      <vt:lpstr>Useful information Secure delivery</vt:lpstr>
      <vt:lpstr>Why do you need to secure your content</vt:lpstr>
      <vt:lpstr>Video for Office 365</vt:lpstr>
      <vt:lpstr>Live Streaming</vt:lpstr>
      <vt:lpstr>Media Services Live</vt:lpstr>
      <vt:lpstr>PowerPoint Presentation</vt:lpstr>
      <vt:lpstr>NBC Olympic Sports</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Sidney Andrews</cp:lastModifiedBy>
  <cp:revision>5</cp:revision>
  <cp:lastPrinted>2014-03-26T17:46:13Z</cp:lastPrinted>
  <dcterms:created xsi:type="dcterms:W3CDTF">2015-04-24T20:18:02Z</dcterms:created>
  <dcterms:modified xsi:type="dcterms:W3CDTF">2015-04-24T20:35:47Z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